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2" r:id="rId2"/>
    <p:sldMasterId id="2147483656" r:id="rId3"/>
    <p:sldMasterId id="2147483660" r:id="rId4"/>
  </p:sldMasterIdLst>
  <p:sldIdLst>
    <p:sldId id="256" r:id="rId5"/>
    <p:sldId id="257" r:id="rId6"/>
    <p:sldId id="258" r:id="rId7"/>
    <p:sldId id="259" r:id="rId8"/>
    <p:sldId id="260" r:id="rId9"/>
    <p:sldId id="271" r:id="rId10"/>
    <p:sldId id="262" r:id="rId11"/>
    <p:sldId id="281" r:id="rId12"/>
    <p:sldId id="272" r:id="rId13"/>
    <p:sldId id="264" r:id="rId14"/>
    <p:sldId id="265" r:id="rId15"/>
    <p:sldId id="266" r:id="rId16"/>
    <p:sldId id="283" r:id="rId17"/>
    <p:sldId id="282" r:id="rId18"/>
    <p:sldId id="268" r:id="rId19"/>
    <p:sldId id="269" r:id="rId20"/>
    <p:sldId id="270" r:id="rId21"/>
  </p:sldIdLst>
  <p:sldSz cx="12192000" cy="6858000"/>
  <p:notesSz cx="6858000" cy="9144000"/>
  <p:embeddedFontLst>
    <p:embeddedFont>
      <p:font typeface="OPPOSans B" panose="02010600030101010101" charset="-122"/>
      <p:regular r:id="rId22"/>
    </p:embeddedFont>
    <p:embeddedFont>
      <p:font typeface="OPPOSans H" panose="02010600030101010101" charset="-122"/>
      <p:regular r:id="rId23"/>
    </p:embeddedFont>
    <p:embeddedFont>
      <p:font typeface="OPPOSans R" panose="02010600030101010101" charset="-122"/>
      <p:regular r:id="rId24"/>
    </p:embeddedFont>
    <p:embeddedFont>
      <p:font typeface="Source Han Sans" panose="02010600030101010101" charset="-122"/>
      <p:regular r:id="rId25"/>
    </p:embeddedFont>
    <p:embeddedFont>
      <p:font typeface="Source Han Sans CN Bold" panose="02010600030101010101" charset="-122"/>
      <p:bold r:id="rId26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1" d="100"/>
          <a:sy n="91" d="100"/>
        </p:scale>
        <p:origin x="34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4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3.fntdata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58" r:id="rId2"/>
    <p:sldLayoutId id="2147483659" r:id="rId3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672000" y="0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0936" y="1400632"/>
            <a:ext cx="9610928" cy="373883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567956" y="4338000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17491" y="5774952"/>
            <a:ext cx="1226144" cy="3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91203" y="5774952"/>
            <a:ext cx="1472921" cy="3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37233" y="4661482"/>
            <a:ext cx="4470878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37233" y="5774952"/>
            <a:ext cx="1260000" cy="360000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41546" y="5774952"/>
            <a:ext cx="1260000" cy="360000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0" y="0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1">
            <a:off x="6747841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1275482" y="5586297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7205037" y="1368438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6847392" y="1010793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59880" y="187912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6238" y="440831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16206" y="1766524"/>
            <a:ext cx="5599312" cy="264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基于树莓派的智能垃圾桶项目结题答辩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37233" y="963783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91140" y="4616740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22901" y="5774952"/>
            <a:ext cx="1226144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zh-CN" altLang="en-US" sz="1800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陆柏衡</a:t>
            </a:r>
          </a:p>
        </p:txBody>
      </p:sp>
      <p:sp>
        <p:nvSpPr>
          <p:cNvPr id="22" name="标题 1"/>
          <p:cNvSpPr txBox="1"/>
          <p:nvPr/>
        </p:nvSpPr>
        <p:spPr>
          <a:xfrm>
            <a:off x="1099133" y="5774952"/>
            <a:ext cx="1260000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03446" y="5774952"/>
            <a:ext cx="1260000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 dirty="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汇报时间</a:t>
            </a:r>
            <a:endParaRPr kumimoji="1" lang="zh-CN" altLang="en-US" dirty="0"/>
          </a:p>
        </p:txBody>
      </p:sp>
      <p:sp>
        <p:nvSpPr>
          <p:cNvPr id="24" name="标题 1"/>
          <p:cNvSpPr txBox="1"/>
          <p:nvPr/>
        </p:nvSpPr>
        <p:spPr>
          <a:xfrm>
            <a:off x="4153103" y="5774952"/>
            <a:ext cx="1472921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800" dirty="0">
                <a:ln w="12700">
                  <a:noFill/>
                </a:ln>
                <a:solidFill>
                  <a:schemeClr val="bg1">
                    <a:lumMod val="50000"/>
                  </a:schemeClr>
                </a:solidFill>
                <a:ea typeface="OPPOSans R" panose="00020600040101010101" charset="-122"/>
                <a:cs typeface="OPPOSans R" panose="00020600040101010101" charset="-122"/>
              </a:rPr>
              <a:t>2024.11</a:t>
            </a:r>
            <a:endParaRPr kumimoji="1" lang="zh-CN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25" name="标题 1"/>
          <p:cNvCxnSpPr/>
          <p:nvPr/>
        </p:nvCxnSpPr>
        <p:spPr>
          <a:xfrm>
            <a:off x="3790335" y="4841482"/>
            <a:ext cx="1696065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019910" y="1844703"/>
            <a:ext cx="4500000" cy="567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01.</a:t>
            </a: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75665" y="2484553"/>
            <a:ext cx="4896000" cy="72000"/>
          </a:xfrm>
          <a:prstGeom prst="rect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dir="54000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820900" y="1844703"/>
            <a:ext cx="4500000" cy="5671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02.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6622900" y="2484553"/>
            <a:ext cx="4896000" cy="72000"/>
          </a:xfrm>
          <a:prstGeom prst="rect">
            <a:avLst/>
          </a:prstGeom>
          <a:solidFill>
            <a:schemeClr val="accent1"/>
          </a:solidFill>
          <a:ln cap="rnd">
            <a:noFill/>
            <a:prstDash val="solid"/>
            <a:round/>
          </a:ln>
          <a:effectLst>
            <a:outerShdw blurRad="254000" dist="127000" dir="5400000" algn="ctr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019910" y="2732601"/>
            <a:ext cx="4500000" cy="65923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数据采集与处理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019910" y="3455341"/>
            <a:ext cx="4500000" cy="19286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软件系统负责从硬件模块采集数据，并进行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数据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处理，为后续的识别和分类提供基础数据。
数据处理包括图像处理、特征提取等步骤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以提高识别的准确性。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820900" y="2732601"/>
            <a:ext cx="4500000" cy="659239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机器学习与识别算法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820900" y="3455341"/>
            <a:ext cx="4500000" cy="19286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采用深度学习算法，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对三万九千多张照片样本进行训练，提炼出一百二十多种垃圾类别模型，确保快速准确地识别并处理摄像头捕捉到的图像数据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94780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软件架构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613913" y="335046"/>
            <a:ext cx="384450" cy="291475"/>
          </a:xfrm>
          <a:custGeom>
            <a:avLst/>
            <a:gdLst>
              <a:gd name="connsiteX0" fmla="*/ 0 w 2525843"/>
              <a:gd name="connsiteY0" fmla="*/ 1914995 h 1914995"/>
              <a:gd name="connsiteX1" fmla="*/ 0 w 2525843"/>
              <a:gd name="connsiteY1" fmla="*/ 1045565 h 1914995"/>
              <a:gd name="connsiteX2" fmla="*/ 1 w 2525843"/>
              <a:gd name="connsiteY2" fmla="*/ 1045565 h 1914995"/>
              <a:gd name="connsiteX3" fmla="*/ 1 w 2525843"/>
              <a:gd name="connsiteY3" fmla="*/ 0 h 1914995"/>
              <a:gd name="connsiteX4" fmla="*/ 869431 w 2525843"/>
              <a:gd name="connsiteY4" fmla="*/ 0 h 1914995"/>
              <a:gd name="connsiteX5" fmla="*/ 869431 w 2525843"/>
              <a:gd name="connsiteY5" fmla="*/ 1045565 h 1914995"/>
              <a:gd name="connsiteX6" fmla="*/ 2525843 w 2525843"/>
              <a:gd name="connsiteY6" fmla="*/ 1045565 h 1914995"/>
              <a:gd name="connsiteX7" fmla="*/ 2525842 w 2525843"/>
              <a:gd name="connsiteY7" fmla="*/ 1914995 h 1914995"/>
            </a:gdLst>
            <a:ahLst/>
            <a:cxnLst/>
            <a:rect l="l" t="t" r="r" b="b"/>
            <a:pathLst>
              <a:path w="2525843" h="1914995">
                <a:moveTo>
                  <a:pt x="0" y="1914995"/>
                </a:moveTo>
                <a:lnTo>
                  <a:pt x="0" y="1045565"/>
                </a:lnTo>
                <a:lnTo>
                  <a:pt x="1" y="1045565"/>
                </a:lnTo>
                <a:lnTo>
                  <a:pt x="1" y="0"/>
                </a:lnTo>
                <a:lnTo>
                  <a:pt x="869431" y="0"/>
                </a:lnTo>
                <a:lnTo>
                  <a:pt x="869431" y="1045565"/>
                </a:lnTo>
                <a:lnTo>
                  <a:pt x="2525843" y="1045565"/>
                </a:lnTo>
                <a:lnTo>
                  <a:pt x="2525842" y="1914995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518221" y="3428949"/>
            <a:ext cx="9085708" cy="169055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46796" y="2152904"/>
            <a:ext cx="9085708" cy="49639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本次开发所使用的核心package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453235" y="1668703"/>
            <a:ext cx="1272832" cy="411060"/>
          </a:xfrm>
          <a:prstGeom prst="ellipse">
            <a:avLst/>
          </a:prstGeom>
          <a:noFill/>
          <a:ln w="57150" cap="sq">
            <a:solidFill>
              <a:schemeClr val="bg1">
                <a:lumMod val="95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648202" y="1114921"/>
            <a:ext cx="882902" cy="8829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689084" y="1155803"/>
            <a:ext cx="801138" cy="80113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5938447" y="1410046"/>
            <a:ext cx="302408" cy="292650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5567163" y="1125297"/>
            <a:ext cx="121920" cy="121920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0400" y="427667"/>
            <a:ext cx="108585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aphicFrame>
        <p:nvGraphicFramePr>
          <p:cNvPr id="11" name="表格 5"/>
          <p:cNvGraphicFramePr>
            <a:graphicFrameLocks noGrp="1"/>
          </p:cNvGraphicFramePr>
          <p:nvPr/>
        </p:nvGraphicFramePr>
        <p:xfrm>
          <a:off x="1919603" y="2996344"/>
          <a:ext cx="81280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Package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name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version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kern="1200" dirty="0" err="1">
                          <a:latin typeface="+mn-lt"/>
                          <a:ea typeface="+mn-ea"/>
                          <a:cs typeface="+mn-cs"/>
                          <a:sym typeface="+mn-ea"/>
                        </a:rPr>
                        <a:t>RPi.GPIO</a:t>
                      </a: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kern="1200" dirty="0">
                          <a:latin typeface="+mn-lt"/>
                          <a:ea typeface="+mn-ea"/>
                          <a:cs typeface="+mn-cs"/>
                          <a:sym typeface="+mn-ea"/>
                        </a:rPr>
                        <a:t>0.7.1</a:t>
                      </a:r>
                      <a:endParaRPr lang="zh-CN" altLang="en-US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torch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2.5.1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Numpy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1.23.5</a:t>
                      </a:r>
                      <a:endParaRPr lang="zh-CN" altLang="en-US" sz="18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ultralytics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2.0.12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pandas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1.5.3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opencv-python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4.6.2.31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ultralytics-thop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+mn-ea"/>
                        </a:rPr>
                        <a:t>2.0.12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326802" y="1644718"/>
            <a:ext cx="9184262" cy="3938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49461" y="1391866"/>
            <a:ext cx="2500379" cy="5625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49461" y="4904185"/>
            <a:ext cx="5292000" cy="479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277" y="2965923"/>
            <a:ext cx="5568068" cy="18308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4200">
                <a:ln w="12700">
                  <a:noFill/>
                </a:ln>
                <a:solidFill>
                  <a:srgbClr val="046C74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模块展示</a:t>
            </a:r>
          </a:p>
        </p:txBody>
      </p:sp>
      <p:sp>
        <p:nvSpPr>
          <p:cNvPr id="7" name="标题 1"/>
          <p:cNvSpPr txBox="1"/>
          <p:nvPr/>
        </p:nvSpPr>
        <p:spPr>
          <a:xfrm>
            <a:off x="5756677" y="914400"/>
            <a:ext cx="1579826" cy="2036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12525" y="1550575"/>
            <a:ext cx="1974250" cy="24515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0" y="3997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104044" y="4318545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1258145" y="-19455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4821137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683" y="5566842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620361" y="1246841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262716" y="889196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21814" y="436373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738172" y="183454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20554" y="4919023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563993" y="5143765"/>
            <a:ext cx="239406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31219" y="2032663"/>
            <a:ext cx="7654968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2231219" y="1817977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30359" y="2922332"/>
            <a:ext cx="7256688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30359" y="2263252"/>
            <a:ext cx="7256688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9831620" y="4860677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9645933" y="5049330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86913" y="277837"/>
            <a:ext cx="473487" cy="607878"/>
            <a:chOff x="186913" y="277837"/>
            <a:chExt cx="473487" cy="607878"/>
          </a:xfrm>
        </p:grpSpPr>
        <p:sp>
          <p:nvSpPr>
            <p:cNvPr id="11" name="标题 1"/>
            <p:cNvSpPr txBox="1"/>
            <p:nvPr/>
          </p:nvSpPr>
          <p:spPr>
            <a:xfrm rot="5400000">
              <a:off x="181207" y="478327"/>
              <a:ext cx="487890" cy="326886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5400000">
              <a:off x="143292" y="321458"/>
              <a:ext cx="264371" cy="17712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5400000">
              <a:off x="512221" y="435582"/>
              <a:ext cx="177460" cy="11889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982980" y="802005"/>
            <a:ext cx="3359150" cy="47371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传感器与摄像头识别</a:t>
            </a:r>
          </a:p>
        </p:txBody>
      </p:sp>
      <p:pic>
        <p:nvPicPr>
          <p:cNvPr id="16" name="图片 15" descr="8BA986E7596D0B3060D779122F86AF0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460" y="1484630"/>
            <a:ext cx="8300085" cy="46672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9831620" y="4860677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9645933" y="5049330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86913" y="277837"/>
            <a:ext cx="473487" cy="607878"/>
            <a:chOff x="186913" y="277837"/>
            <a:chExt cx="473487" cy="607878"/>
          </a:xfrm>
        </p:grpSpPr>
        <p:sp>
          <p:nvSpPr>
            <p:cNvPr id="11" name="标题 1"/>
            <p:cNvSpPr txBox="1"/>
            <p:nvPr/>
          </p:nvSpPr>
          <p:spPr>
            <a:xfrm rot="5400000">
              <a:off x="181207" y="478327"/>
              <a:ext cx="487890" cy="326886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5400000">
              <a:off x="143292" y="321458"/>
              <a:ext cx="264371" cy="17712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5400000">
              <a:off x="512221" y="435582"/>
              <a:ext cx="177460" cy="11889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785495" y="764540"/>
            <a:ext cx="2233295" cy="54102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32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执行器</a:t>
            </a:r>
            <a:r>
              <a:rPr kumimoji="1" lang="en-US" altLang="zh-CN" sz="32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展示</a:t>
            </a:r>
          </a:p>
        </p:txBody>
      </p:sp>
      <p:pic>
        <p:nvPicPr>
          <p:cNvPr id="19" name="图片 18" descr="4B3A2921D437DEDA484EA5FC2F4E0951"/>
          <p:cNvPicPr>
            <a:picLocks noChangeAspect="1"/>
          </p:cNvPicPr>
          <p:nvPr/>
        </p:nvPicPr>
        <p:blipFill>
          <a:blip r:embed="rId2"/>
          <a:srcRect b="16398"/>
          <a:stretch>
            <a:fillRect/>
          </a:stretch>
        </p:blipFill>
        <p:spPr>
          <a:xfrm>
            <a:off x="3215640" y="266700"/>
            <a:ext cx="7231380" cy="648779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326802" y="1644718"/>
            <a:ext cx="9184262" cy="3938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49461" y="1391866"/>
            <a:ext cx="2500379" cy="5625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49461" y="4904185"/>
            <a:ext cx="5292000" cy="479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277" y="2965923"/>
            <a:ext cx="5568068" cy="18308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46C74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总结与展望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56677" y="914400"/>
            <a:ext cx="1579826" cy="2036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12525" y="1550575"/>
            <a:ext cx="1974250" cy="24515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0" y="3997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104044" y="4318545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1258145" y="-19455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4821137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683" y="5566842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620361" y="1246841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262716" y="889196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21814" y="436373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738172" y="183454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20554" y="4919023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563993" y="5143765"/>
            <a:ext cx="239406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5882031" y="1600842"/>
            <a:ext cx="5903088" cy="3993266"/>
          </a:xfrm>
          <a:custGeom>
            <a:avLst/>
            <a:gdLst>
              <a:gd name="connsiteX0" fmla="*/ 473705 w 5903088"/>
              <a:gd name="connsiteY0" fmla="*/ 0 h 3993266"/>
              <a:gd name="connsiteX1" fmla="*/ 5498831 w 5903088"/>
              <a:gd name="connsiteY1" fmla="*/ 0 h 3993266"/>
              <a:gd name="connsiteX2" fmla="*/ 5700678 w 5903088"/>
              <a:gd name="connsiteY2" fmla="*/ 133793 h 3993266"/>
              <a:gd name="connsiteX3" fmla="*/ 5711698 w 5903088"/>
              <a:gd name="connsiteY3" fmla="*/ 188378 h 3993266"/>
              <a:gd name="connsiteX4" fmla="*/ 5725057 w 5903088"/>
              <a:gd name="connsiteY4" fmla="*/ 189725 h 3993266"/>
              <a:gd name="connsiteX5" fmla="*/ 5903088 w 5903088"/>
              <a:gd name="connsiteY5" fmla="*/ 408162 h 3993266"/>
              <a:gd name="connsiteX6" fmla="*/ 5903088 w 5903088"/>
              <a:gd name="connsiteY6" fmla="*/ 3619830 h 3993266"/>
              <a:gd name="connsiteX7" fmla="*/ 5725057 w 5903088"/>
              <a:gd name="connsiteY7" fmla="*/ 3838267 h 3993266"/>
              <a:gd name="connsiteX8" fmla="*/ 5704542 w 5903088"/>
              <a:gd name="connsiteY8" fmla="*/ 3840335 h 3993266"/>
              <a:gd name="connsiteX9" fmla="*/ 5700678 w 5903088"/>
              <a:gd name="connsiteY9" fmla="*/ 3859473 h 3993266"/>
              <a:gd name="connsiteX10" fmla="*/ 5498831 w 5903088"/>
              <a:gd name="connsiteY10" fmla="*/ 3993266 h 3993266"/>
              <a:gd name="connsiteX11" fmla="*/ 473705 w 5903088"/>
              <a:gd name="connsiteY11" fmla="*/ 3993266 h 3993266"/>
              <a:gd name="connsiteX12" fmla="*/ 271858 w 5903088"/>
              <a:gd name="connsiteY12" fmla="*/ 3859473 h 3993266"/>
              <a:gd name="connsiteX13" fmla="*/ 268492 w 5903088"/>
              <a:gd name="connsiteY13" fmla="*/ 3842797 h 3993266"/>
              <a:gd name="connsiteX14" fmla="*/ 222967 w 5903088"/>
              <a:gd name="connsiteY14" fmla="*/ 3842797 h 3993266"/>
              <a:gd name="connsiteX15" fmla="*/ 0 w 5903088"/>
              <a:gd name="connsiteY15" fmla="*/ 3619830 h 3993266"/>
              <a:gd name="connsiteX16" fmla="*/ 0 w 5903088"/>
              <a:gd name="connsiteY16" fmla="*/ 408162 h 3993266"/>
              <a:gd name="connsiteX17" fmla="*/ 222967 w 5903088"/>
              <a:gd name="connsiteY17" fmla="*/ 185195 h 3993266"/>
              <a:gd name="connsiteX18" fmla="*/ 261481 w 5903088"/>
              <a:gd name="connsiteY18" fmla="*/ 185195 h 3993266"/>
              <a:gd name="connsiteX19" fmla="*/ 271858 w 5903088"/>
              <a:gd name="connsiteY19" fmla="*/ 133793 h 3993266"/>
              <a:gd name="connsiteX20" fmla="*/ 473705 w 5903088"/>
              <a:gd name="connsiteY20" fmla="*/ 0 h 3993266"/>
            </a:gdLst>
            <a:ahLst/>
            <a:cxnLst/>
            <a:rect l="l" t="t" r="r" b="b"/>
            <a:pathLst>
              <a:path w="5903088" h="3993266">
                <a:moveTo>
                  <a:pt x="473705" y="0"/>
                </a:moveTo>
                <a:lnTo>
                  <a:pt x="5498831" y="0"/>
                </a:lnTo>
                <a:cubicBezTo>
                  <a:pt x="5589570" y="0"/>
                  <a:pt x="5667423" y="55168"/>
                  <a:pt x="5700678" y="133793"/>
                </a:cubicBezTo>
                <a:lnTo>
                  <a:pt x="5711698" y="188378"/>
                </a:lnTo>
                <a:lnTo>
                  <a:pt x="5725057" y="189725"/>
                </a:lnTo>
                <a:cubicBezTo>
                  <a:pt x="5826659" y="210516"/>
                  <a:pt x="5903088" y="300414"/>
                  <a:pt x="5903088" y="408162"/>
                </a:cubicBezTo>
                <a:lnTo>
                  <a:pt x="5903088" y="3619830"/>
                </a:lnTo>
                <a:cubicBezTo>
                  <a:pt x="5903088" y="3727579"/>
                  <a:pt x="5826659" y="3817476"/>
                  <a:pt x="5725057" y="3838267"/>
                </a:cubicBezTo>
                <a:lnTo>
                  <a:pt x="5704542" y="3840335"/>
                </a:lnTo>
                <a:lnTo>
                  <a:pt x="5700678" y="3859473"/>
                </a:lnTo>
                <a:cubicBezTo>
                  <a:pt x="5667423" y="3938098"/>
                  <a:pt x="5589570" y="3993266"/>
                  <a:pt x="5498831" y="3993266"/>
                </a:cubicBezTo>
                <a:lnTo>
                  <a:pt x="473705" y="3993266"/>
                </a:lnTo>
                <a:cubicBezTo>
                  <a:pt x="382967" y="3993266"/>
                  <a:pt x="305114" y="3938098"/>
                  <a:pt x="271858" y="3859473"/>
                </a:cubicBezTo>
                <a:lnTo>
                  <a:pt x="268492" y="3842797"/>
                </a:lnTo>
                <a:lnTo>
                  <a:pt x="222967" y="3842797"/>
                </a:lnTo>
                <a:cubicBezTo>
                  <a:pt x="99826" y="3842797"/>
                  <a:pt x="0" y="3742971"/>
                  <a:pt x="0" y="3619830"/>
                </a:cubicBezTo>
                <a:lnTo>
                  <a:pt x="0" y="408162"/>
                </a:lnTo>
                <a:cubicBezTo>
                  <a:pt x="0" y="285021"/>
                  <a:pt x="99826" y="185195"/>
                  <a:pt x="222967" y="185195"/>
                </a:cubicBezTo>
                <a:lnTo>
                  <a:pt x="261481" y="185195"/>
                </a:lnTo>
                <a:lnTo>
                  <a:pt x="271858" y="133793"/>
                </a:lnTo>
                <a:cubicBezTo>
                  <a:pt x="305114" y="55168"/>
                  <a:pt x="382967" y="0"/>
                  <a:pt x="473705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/>
          </a:blip>
          <a:srcRect l="8576" r="8576"/>
          <a:stretch>
            <a:fillRect/>
          </a:stretch>
        </p:blipFill>
        <p:spPr>
          <a:xfrm flipH="1">
            <a:off x="5615812" y="1751314"/>
            <a:ext cx="5903088" cy="3993266"/>
          </a:xfrm>
          <a:custGeom>
            <a:avLst/>
            <a:gdLst/>
            <a:ahLst/>
            <a:cxnLst/>
            <a:rect l="l" t="t" r="r" b="b"/>
            <a:pathLst>
              <a:path w="5903088" h="3993266">
                <a:moveTo>
                  <a:pt x="5429383" y="0"/>
                </a:moveTo>
                <a:lnTo>
                  <a:pt x="404257" y="0"/>
                </a:lnTo>
                <a:cubicBezTo>
                  <a:pt x="313518" y="0"/>
                  <a:pt x="235665" y="55168"/>
                  <a:pt x="202410" y="133793"/>
                </a:cubicBezTo>
                <a:lnTo>
                  <a:pt x="191390" y="188378"/>
                </a:lnTo>
                <a:lnTo>
                  <a:pt x="178031" y="189725"/>
                </a:lnTo>
                <a:cubicBezTo>
                  <a:pt x="76429" y="210516"/>
                  <a:pt x="0" y="300414"/>
                  <a:pt x="0" y="408162"/>
                </a:cubicBezTo>
                <a:lnTo>
                  <a:pt x="0" y="3619830"/>
                </a:lnTo>
                <a:cubicBezTo>
                  <a:pt x="0" y="3727579"/>
                  <a:pt x="76429" y="3817476"/>
                  <a:pt x="178031" y="3838267"/>
                </a:cubicBezTo>
                <a:lnTo>
                  <a:pt x="198546" y="3840335"/>
                </a:lnTo>
                <a:lnTo>
                  <a:pt x="202410" y="3859473"/>
                </a:lnTo>
                <a:cubicBezTo>
                  <a:pt x="235665" y="3938098"/>
                  <a:pt x="313518" y="3993266"/>
                  <a:pt x="404257" y="3993266"/>
                </a:cubicBezTo>
                <a:lnTo>
                  <a:pt x="5429383" y="3993266"/>
                </a:lnTo>
                <a:cubicBezTo>
                  <a:pt x="5520121" y="3993266"/>
                  <a:pt x="5597974" y="3938098"/>
                  <a:pt x="5631230" y="3859473"/>
                </a:cubicBezTo>
                <a:lnTo>
                  <a:pt x="5634596" y="3842797"/>
                </a:lnTo>
                <a:lnTo>
                  <a:pt x="5680121" y="3842797"/>
                </a:lnTo>
                <a:cubicBezTo>
                  <a:pt x="5803262" y="3842797"/>
                  <a:pt x="5903088" y="3742971"/>
                  <a:pt x="5903088" y="3619830"/>
                </a:cubicBezTo>
                <a:lnTo>
                  <a:pt x="5903088" y="408162"/>
                </a:lnTo>
                <a:cubicBezTo>
                  <a:pt x="5903088" y="285021"/>
                  <a:pt x="5803262" y="185195"/>
                  <a:pt x="5680121" y="185195"/>
                </a:cubicBezTo>
                <a:lnTo>
                  <a:pt x="5641607" y="185195"/>
                </a:lnTo>
                <a:lnTo>
                  <a:pt x="5631230" y="133793"/>
                </a:lnTo>
                <a:cubicBezTo>
                  <a:pt x="5597974" y="55168"/>
                  <a:pt x="5520121" y="0"/>
                  <a:pt x="5429383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5" name="标题 1"/>
          <p:cNvSpPr txBox="1"/>
          <p:nvPr/>
        </p:nvSpPr>
        <p:spPr>
          <a:xfrm>
            <a:off x="5371619" y="1924934"/>
            <a:ext cx="5945038" cy="3964832"/>
          </a:xfrm>
          <a:custGeom>
            <a:avLst/>
            <a:gdLst>
              <a:gd name="connsiteX0" fmla="*/ 473705 w 5903088"/>
              <a:gd name="connsiteY0" fmla="*/ 0 h 3993266"/>
              <a:gd name="connsiteX1" fmla="*/ 5498831 w 5903088"/>
              <a:gd name="connsiteY1" fmla="*/ 0 h 3993266"/>
              <a:gd name="connsiteX2" fmla="*/ 5700678 w 5903088"/>
              <a:gd name="connsiteY2" fmla="*/ 133793 h 3993266"/>
              <a:gd name="connsiteX3" fmla="*/ 5711698 w 5903088"/>
              <a:gd name="connsiteY3" fmla="*/ 188378 h 3993266"/>
              <a:gd name="connsiteX4" fmla="*/ 5725057 w 5903088"/>
              <a:gd name="connsiteY4" fmla="*/ 189725 h 3993266"/>
              <a:gd name="connsiteX5" fmla="*/ 5903088 w 5903088"/>
              <a:gd name="connsiteY5" fmla="*/ 408162 h 3993266"/>
              <a:gd name="connsiteX6" fmla="*/ 5903088 w 5903088"/>
              <a:gd name="connsiteY6" fmla="*/ 3619830 h 3993266"/>
              <a:gd name="connsiteX7" fmla="*/ 5725057 w 5903088"/>
              <a:gd name="connsiteY7" fmla="*/ 3838267 h 3993266"/>
              <a:gd name="connsiteX8" fmla="*/ 5704542 w 5903088"/>
              <a:gd name="connsiteY8" fmla="*/ 3840335 h 3993266"/>
              <a:gd name="connsiteX9" fmla="*/ 5700678 w 5903088"/>
              <a:gd name="connsiteY9" fmla="*/ 3859473 h 3993266"/>
              <a:gd name="connsiteX10" fmla="*/ 5498831 w 5903088"/>
              <a:gd name="connsiteY10" fmla="*/ 3993266 h 3993266"/>
              <a:gd name="connsiteX11" fmla="*/ 473705 w 5903088"/>
              <a:gd name="connsiteY11" fmla="*/ 3993266 h 3993266"/>
              <a:gd name="connsiteX12" fmla="*/ 271858 w 5903088"/>
              <a:gd name="connsiteY12" fmla="*/ 3859473 h 3993266"/>
              <a:gd name="connsiteX13" fmla="*/ 268492 w 5903088"/>
              <a:gd name="connsiteY13" fmla="*/ 3842797 h 3993266"/>
              <a:gd name="connsiteX14" fmla="*/ 222967 w 5903088"/>
              <a:gd name="connsiteY14" fmla="*/ 3842797 h 3993266"/>
              <a:gd name="connsiteX15" fmla="*/ 0 w 5903088"/>
              <a:gd name="connsiteY15" fmla="*/ 3619830 h 3993266"/>
              <a:gd name="connsiteX16" fmla="*/ 0 w 5903088"/>
              <a:gd name="connsiteY16" fmla="*/ 408162 h 3993266"/>
              <a:gd name="connsiteX17" fmla="*/ 222967 w 5903088"/>
              <a:gd name="connsiteY17" fmla="*/ 185195 h 3993266"/>
              <a:gd name="connsiteX18" fmla="*/ 261481 w 5903088"/>
              <a:gd name="connsiteY18" fmla="*/ 185195 h 3993266"/>
              <a:gd name="connsiteX19" fmla="*/ 271858 w 5903088"/>
              <a:gd name="connsiteY19" fmla="*/ 133793 h 3993266"/>
              <a:gd name="connsiteX20" fmla="*/ 473705 w 5903088"/>
              <a:gd name="connsiteY20" fmla="*/ 0 h 3993266"/>
            </a:gdLst>
            <a:ahLst/>
            <a:cxnLst/>
            <a:rect l="l" t="t" r="r" b="b"/>
            <a:pathLst>
              <a:path w="5903088" h="3993266">
                <a:moveTo>
                  <a:pt x="473705" y="0"/>
                </a:moveTo>
                <a:lnTo>
                  <a:pt x="5498831" y="0"/>
                </a:lnTo>
                <a:cubicBezTo>
                  <a:pt x="5589570" y="0"/>
                  <a:pt x="5667423" y="55168"/>
                  <a:pt x="5700678" y="133793"/>
                </a:cubicBezTo>
                <a:lnTo>
                  <a:pt x="5711698" y="188378"/>
                </a:lnTo>
                <a:lnTo>
                  <a:pt x="5725057" y="189725"/>
                </a:lnTo>
                <a:cubicBezTo>
                  <a:pt x="5826659" y="210516"/>
                  <a:pt x="5903088" y="300414"/>
                  <a:pt x="5903088" y="408162"/>
                </a:cubicBezTo>
                <a:lnTo>
                  <a:pt x="5903088" y="3619830"/>
                </a:lnTo>
                <a:cubicBezTo>
                  <a:pt x="5903088" y="3727579"/>
                  <a:pt x="5826659" y="3817476"/>
                  <a:pt x="5725057" y="3838267"/>
                </a:cubicBezTo>
                <a:lnTo>
                  <a:pt x="5704542" y="3840335"/>
                </a:lnTo>
                <a:lnTo>
                  <a:pt x="5700678" y="3859473"/>
                </a:lnTo>
                <a:cubicBezTo>
                  <a:pt x="5667423" y="3938098"/>
                  <a:pt x="5589570" y="3993266"/>
                  <a:pt x="5498831" y="3993266"/>
                </a:cubicBezTo>
                <a:lnTo>
                  <a:pt x="473705" y="3993266"/>
                </a:lnTo>
                <a:cubicBezTo>
                  <a:pt x="382967" y="3993266"/>
                  <a:pt x="305114" y="3938098"/>
                  <a:pt x="271858" y="3859473"/>
                </a:cubicBezTo>
                <a:lnTo>
                  <a:pt x="268492" y="3842797"/>
                </a:lnTo>
                <a:lnTo>
                  <a:pt x="222967" y="3842797"/>
                </a:lnTo>
                <a:cubicBezTo>
                  <a:pt x="99826" y="3842797"/>
                  <a:pt x="0" y="3742971"/>
                  <a:pt x="0" y="3619830"/>
                </a:cubicBezTo>
                <a:lnTo>
                  <a:pt x="0" y="408162"/>
                </a:lnTo>
                <a:cubicBezTo>
                  <a:pt x="0" y="285021"/>
                  <a:pt x="99826" y="185195"/>
                  <a:pt x="222967" y="185195"/>
                </a:cubicBezTo>
                <a:lnTo>
                  <a:pt x="261481" y="185195"/>
                </a:lnTo>
                <a:lnTo>
                  <a:pt x="271858" y="133793"/>
                </a:lnTo>
                <a:cubicBezTo>
                  <a:pt x="305114" y="55168"/>
                  <a:pt x="382967" y="0"/>
                  <a:pt x="473705" y="0"/>
                </a:cubicBezTo>
                <a:close/>
              </a:path>
            </a:pathLst>
          </a:custGeom>
          <a:noFill/>
          <a:ln w="254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1" y="1332229"/>
            <a:ext cx="4160877" cy="38857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项目成果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1" y="1717765"/>
            <a:ext cx="4163224" cy="15552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此次项目中，我们小组各个成员通过不懈努力，不断查找资料、修正错误以及互相讨论、帮助，显著地提升了自身能力，成功将理论知识应用与实际项目开发中，如摄像头识别。我们具备了了发现问题解决问题的能力，能够将理论方案转化为具体代码实现。团队合作也让我们各自认识到了集体力量的强大，并深刻理解了现代技术对当今社会的影响。我们掌握了嵌入式开发的核心思想，以及深度开发灯关键技术，同时熟悉传感器等工具的应用，整体体验极为充实和富有成效。</a:t>
            </a:r>
          </a:p>
        </p:txBody>
      </p:sp>
      <p:sp>
        <p:nvSpPr>
          <p:cNvPr id="8" name="标题 1"/>
          <p:cNvSpPr txBox="1"/>
          <p:nvPr/>
        </p:nvSpPr>
        <p:spPr>
          <a:xfrm>
            <a:off x="660401" y="3882857"/>
            <a:ext cx="4160877" cy="446446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1600" b="1">
                <a:ln w="12700">
                  <a:noFill/>
                </a:ln>
                <a:solidFill>
                  <a:srgbClr val="0F9ED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存在不足</a:t>
            </a:r>
            <a:endParaRPr kumimoji="1" lang="zh-CN" altLang="en-US" b="1"/>
          </a:p>
        </p:txBody>
      </p:sp>
      <p:sp>
        <p:nvSpPr>
          <p:cNvPr id="9" name="标题 1"/>
          <p:cNvSpPr txBox="1"/>
          <p:nvPr/>
        </p:nvSpPr>
        <p:spPr>
          <a:xfrm>
            <a:off x="660400" y="4323742"/>
            <a:ext cx="4168617" cy="155521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在开发过程中，我们投入了大量精力，但受限于时间与资源，仍有一些关键问题为得到完全解决。如，传感器检测的延迟以及精度不够精确的问题、摄像头识别功能仍然可以继续优化精确。此外，代码中也存在潜在的异常情况，这在系统之后的长期运行中可能会成为一大阻碍。尽管目前为止我们做的还不够好，但我们会持续努力，不断改进，我们认为项目就是在不断地</a:t>
            </a:r>
            <a:r>
              <a:rPr kumimoji="1" lang="en-US" altLang="zh-CN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debug</a:t>
            </a:r>
            <a:r>
              <a:rPr kumimoji="1" lang="zh-CN" altLang="en-US" sz="1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中越变越好的！</a:t>
            </a:r>
          </a:p>
        </p:txBody>
      </p:sp>
      <p:sp>
        <p:nvSpPr>
          <p:cNvPr id="10" name="标题 1"/>
          <p:cNvSpPr txBox="1"/>
          <p:nvPr/>
        </p:nvSpPr>
        <p:spPr>
          <a:xfrm>
            <a:off x="894780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未来展望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5400000">
            <a:off x="613913" y="335046"/>
            <a:ext cx="384450" cy="291475"/>
          </a:xfrm>
          <a:custGeom>
            <a:avLst/>
            <a:gdLst>
              <a:gd name="connsiteX0" fmla="*/ 0 w 2525843"/>
              <a:gd name="connsiteY0" fmla="*/ 1914995 h 1914995"/>
              <a:gd name="connsiteX1" fmla="*/ 0 w 2525843"/>
              <a:gd name="connsiteY1" fmla="*/ 1045565 h 1914995"/>
              <a:gd name="connsiteX2" fmla="*/ 1 w 2525843"/>
              <a:gd name="connsiteY2" fmla="*/ 1045565 h 1914995"/>
              <a:gd name="connsiteX3" fmla="*/ 1 w 2525843"/>
              <a:gd name="connsiteY3" fmla="*/ 0 h 1914995"/>
              <a:gd name="connsiteX4" fmla="*/ 869431 w 2525843"/>
              <a:gd name="connsiteY4" fmla="*/ 0 h 1914995"/>
              <a:gd name="connsiteX5" fmla="*/ 869431 w 2525843"/>
              <a:gd name="connsiteY5" fmla="*/ 1045565 h 1914995"/>
              <a:gd name="connsiteX6" fmla="*/ 2525843 w 2525843"/>
              <a:gd name="connsiteY6" fmla="*/ 1045565 h 1914995"/>
              <a:gd name="connsiteX7" fmla="*/ 2525842 w 2525843"/>
              <a:gd name="connsiteY7" fmla="*/ 1914995 h 1914995"/>
            </a:gdLst>
            <a:ahLst/>
            <a:cxnLst/>
            <a:rect l="l" t="t" r="r" b="b"/>
            <a:pathLst>
              <a:path w="2525843" h="1914995">
                <a:moveTo>
                  <a:pt x="0" y="1914995"/>
                </a:moveTo>
                <a:lnTo>
                  <a:pt x="0" y="1045565"/>
                </a:lnTo>
                <a:lnTo>
                  <a:pt x="1" y="1045565"/>
                </a:lnTo>
                <a:lnTo>
                  <a:pt x="1" y="0"/>
                </a:lnTo>
                <a:lnTo>
                  <a:pt x="869431" y="0"/>
                </a:lnTo>
                <a:lnTo>
                  <a:pt x="869431" y="1045565"/>
                </a:lnTo>
                <a:lnTo>
                  <a:pt x="2525843" y="1045565"/>
                </a:lnTo>
                <a:lnTo>
                  <a:pt x="2525842" y="1914995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9672000" y="0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80936" y="1400632"/>
            <a:ext cx="9610928" cy="3738831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567956" y="4338000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017491" y="5774952"/>
            <a:ext cx="1226144" cy="3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91203" y="5774952"/>
            <a:ext cx="1472921" cy="360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37233" y="4661482"/>
            <a:ext cx="4470878" cy="360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37233" y="5774952"/>
            <a:ext cx="1260000" cy="360000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341546" y="5774952"/>
            <a:ext cx="1260000" cy="360000"/>
          </a:xfrm>
          <a:prstGeom prst="rect">
            <a:avLst/>
          </a:prstGeom>
          <a:solidFill>
            <a:schemeClr val="accent2"/>
          </a:solidFill>
          <a:ln w="12700" cap="sq">
            <a:solidFill>
              <a:schemeClr val="accent2">
                <a:alpha val="100000"/>
              </a:schemeClr>
            </a:solidFill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V="1">
            <a:off x="0" y="0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 flipH="1">
            <a:off x="6747841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H="1">
            <a:off x="11275482" y="5586297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7205037" y="1368438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6847392" y="1010793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59880" y="187912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276238" y="440831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016206" y="1766524"/>
            <a:ext cx="5599312" cy="264179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37233" y="963783"/>
            <a:ext cx="1709471" cy="21227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091140" y="4616740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122901" y="5774952"/>
            <a:ext cx="1226144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zh-CN" altLang="en-US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  <a:sym typeface="+mn-ea"/>
              </a:rPr>
              <a:t>陆柏衡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99133" y="5774952"/>
            <a:ext cx="1260000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汇报人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303446" y="5774952"/>
            <a:ext cx="1260000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汇报时间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224858" y="5774952"/>
            <a:ext cx="1472921" cy="360000"/>
          </a:xfrm>
          <a:prstGeom prst="roundRect">
            <a:avLst>
              <a:gd name="adj" fmla="val 50000"/>
            </a:avLst>
          </a:prstGeom>
          <a:noFill/>
          <a:ln cap="sq">
            <a:noFill/>
          </a:ln>
        </p:spPr>
        <p:txBody>
          <a:bodyPr vert="horz" wrap="square" lIns="91440" tIns="45720" rIns="91440" bIns="45720" rtlCol="0" anchor="ctr"/>
          <a:lstStyle/>
          <a:p>
            <a:pPr algn="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5909B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2024.11</a:t>
            </a:r>
            <a:endParaRPr kumimoji="1" lang="zh-CN" altLang="en-US"/>
          </a:p>
        </p:txBody>
      </p:sp>
      <p:cxnSp>
        <p:nvCxnSpPr>
          <p:cNvPr id="25" name="标题 1"/>
          <p:cNvCxnSpPr/>
          <p:nvPr/>
        </p:nvCxnSpPr>
        <p:spPr>
          <a:xfrm>
            <a:off x="3790335" y="4841482"/>
            <a:ext cx="1696065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26000"/>
          </a:blip>
          <a:srcRect l="189" t="355" b="15430"/>
          <a:stretch>
            <a:fillRect/>
          </a:stretch>
        </p:blipFill>
        <p:spPr>
          <a:xfrm flipH="1">
            <a:off x="-9514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flipH="1" flipV="1">
            <a:off x="10722232" y="5590818"/>
            <a:ext cx="1469768" cy="1267182"/>
          </a:xfrm>
          <a:custGeom>
            <a:avLst/>
            <a:gdLst>
              <a:gd name="connsiteX0" fmla="*/ 268707 w 1469768"/>
              <a:gd name="connsiteY0" fmla="*/ 1267182 h 1267182"/>
              <a:gd name="connsiteX1" fmla="*/ 0 w 1469768"/>
              <a:gd name="connsiteY1" fmla="*/ 1267182 h 1267182"/>
              <a:gd name="connsiteX2" fmla="*/ 0 w 1469768"/>
              <a:gd name="connsiteY2" fmla="*/ 0 h 1267182"/>
              <a:gd name="connsiteX3" fmla="*/ 1455818 w 1469768"/>
              <a:gd name="connsiteY3" fmla="*/ 0 h 1267182"/>
              <a:gd name="connsiteX4" fmla="*/ 1469768 w 1469768"/>
              <a:gd name="connsiteY4" fmla="*/ 24162 h 1267182"/>
              <a:gd name="connsiteX5" fmla="*/ 1116448 w 1469768"/>
              <a:gd name="connsiteY5" fmla="*/ 636117 h 1267182"/>
              <a:gd name="connsiteX6" fmla="*/ 633032 w 1469768"/>
              <a:gd name="connsiteY6" fmla="*/ 636117 h 1267182"/>
              <a:gd name="connsiteX7" fmla="*/ 454669 w 1469768"/>
              <a:gd name="connsiteY7" fmla="*/ 944984 h 1267182"/>
              <a:gd name="connsiteX8" fmla="*/ 376218 w 1469768"/>
              <a:gd name="connsiteY8" fmla="*/ 1080956 h 1267182"/>
            </a:gdLst>
            <a:ahLst/>
            <a:cxnLst/>
            <a:rect l="l" t="t" r="r" b="b"/>
            <a:pathLst>
              <a:path w="1469768" h="1267182">
                <a:moveTo>
                  <a:pt x="268707" y="1267182"/>
                </a:moveTo>
                <a:lnTo>
                  <a:pt x="0" y="1267182"/>
                </a:lnTo>
                <a:lnTo>
                  <a:pt x="0" y="0"/>
                </a:lnTo>
                <a:lnTo>
                  <a:pt x="1455818" y="0"/>
                </a:lnTo>
                <a:lnTo>
                  <a:pt x="1469768" y="24162"/>
                </a:lnTo>
                <a:lnTo>
                  <a:pt x="1116448" y="636117"/>
                </a:lnTo>
                <a:lnTo>
                  <a:pt x="633032" y="636117"/>
                </a:lnTo>
                <a:lnTo>
                  <a:pt x="454669" y="944984"/>
                </a:lnTo>
                <a:lnTo>
                  <a:pt x="376218" y="1080956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bg1"/>
              </a:gs>
            </a:gsLst>
            <a:lin ang="0" scaled="0"/>
          </a:gradFill>
          <a:ln w="620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 flipV="1">
            <a:off x="10780811" y="5596167"/>
            <a:ext cx="1411189" cy="1261833"/>
          </a:xfrm>
          <a:custGeom>
            <a:avLst/>
            <a:gdLst>
              <a:gd name="connsiteX0" fmla="*/ 210128 w 1411189"/>
              <a:gd name="connsiteY0" fmla="*/ 1261833 h 1261833"/>
              <a:gd name="connsiteX1" fmla="*/ 0 w 1411189"/>
              <a:gd name="connsiteY1" fmla="*/ 1261833 h 1261833"/>
              <a:gd name="connsiteX2" fmla="*/ 0 w 1411189"/>
              <a:gd name="connsiteY2" fmla="*/ 0 h 1261833"/>
              <a:gd name="connsiteX3" fmla="*/ 1400327 w 1411189"/>
              <a:gd name="connsiteY3" fmla="*/ 0 h 1261833"/>
              <a:gd name="connsiteX4" fmla="*/ 1411189 w 1411189"/>
              <a:gd name="connsiteY4" fmla="*/ 18813 h 1261833"/>
              <a:gd name="connsiteX5" fmla="*/ 1057870 w 1411189"/>
              <a:gd name="connsiteY5" fmla="*/ 630768 h 1261833"/>
              <a:gd name="connsiteX6" fmla="*/ 574452 w 1411189"/>
              <a:gd name="connsiteY6" fmla="*/ 630768 h 1261833"/>
              <a:gd name="connsiteX7" fmla="*/ 396090 w 1411189"/>
              <a:gd name="connsiteY7" fmla="*/ 939635 h 1261833"/>
              <a:gd name="connsiteX8" fmla="*/ 317639 w 1411189"/>
              <a:gd name="connsiteY8" fmla="*/ 1075607 h 1261833"/>
            </a:gdLst>
            <a:ahLst/>
            <a:cxnLst/>
            <a:rect l="l" t="t" r="r" b="b"/>
            <a:pathLst>
              <a:path w="1411189" h="1261833">
                <a:moveTo>
                  <a:pt x="210128" y="1261833"/>
                </a:moveTo>
                <a:lnTo>
                  <a:pt x="0" y="1261833"/>
                </a:lnTo>
                <a:lnTo>
                  <a:pt x="0" y="0"/>
                </a:lnTo>
                <a:lnTo>
                  <a:pt x="1400327" y="0"/>
                </a:lnTo>
                <a:lnTo>
                  <a:pt x="1411189" y="18813"/>
                </a:lnTo>
                <a:lnTo>
                  <a:pt x="1057870" y="630768"/>
                </a:lnTo>
                <a:lnTo>
                  <a:pt x="574452" y="630768"/>
                </a:lnTo>
                <a:lnTo>
                  <a:pt x="396090" y="939635"/>
                </a:lnTo>
                <a:lnTo>
                  <a:pt x="317639" y="1075607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620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 flipV="1">
            <a:off x="10780811" y="6340750"/>
            <a:ext cx="581326" cy="517250"/>
          </a:xfrm>
          <a:custGeom>
            <a:avLst/>
            <a:gdLst>
              <a:gd name="connsiteX0" fmla="*/ 295629 w 581326"/>
              <a:gd name="connsiteY0" fmla="*/ 517250 h 517250"/>
              <a:gd name="connsiteX1" fmla="*/ 291871 w 581326"/>
              <a:gd name="connsiteY1" fmla="*/ 511711 h 517250"/>
              <a:gd name="connsiteX2" fmla="*/ 293652 w 581326"/>
              <a:gd name="connsiteY2" fmla="*/ 508626 h 517250"/>
              <a:gd name="connsiteX3" fmla="*/ 0 w 581326"/>
              <a:gd name="connsiteY3" fmla="*/ 0 h 517250"/>
              <a:gd name="connsiteX4" fmla="*/ 568363 w 581326"/>
              <a:gd name="connsiteY4" fmla="*/ 0 h 517250"/>
              <a:gd name="connsiteX5" fmla="*/ 581326 w 581326"/>
              <a:gd name="connsiteY5" fmla="*/ 22453 h 517250"/>
            </a:gdLst>
            <a:ahLst/>
            <a:cxnLst/>
            <a:rect l="l" t="t" r="r" b="b"/>
            <a:pathLst>
              <a:path w="581326" h="517250">
                <a:moveTo>
                  <a:pt x="295629" y="517250"/>
                </a:moveTo>
                <a:lnTo>
                  <a:pt x="291871" y="511711"/>
                </a:lnTo>
                <a:lnTo>
                  <a:pt x="293652" y="508626"/>
                </a:lnTo>
                <a:lnTo>
                  <a:pt x="0" y="0"/>
                </a:lnTo>
                <a:lnTo>
                  <a:pt x="568363" y="0"/>
                </a:lnTo>
                <a:lnTo>
                  <a:pt x="581326" y="22453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2000"/>
                </a:schemeClr>
              </a:gs>
              <a:gs pos="99000">
                <a:schemeClr val="accent2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6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 flipV="1">
            <a:off x="11606694" y="5746260"/>
            <a:ext cx="585306" cy="1111741"/>
          </a:xfrm>
          <a:custGeom>
            <a:avLst/>
            <a:gdLst>
              <a:gd name="connsiteX0" fmla="*/ 302161 w 585306"/>
              <a:gd name="connsiteY0" fmla="*/ 1111741 h 1111741"/>
              <a:gd name="connsiteX1" fmla="*/ 288070 w 585306"/>
              <a:gd name="connsiteY1" fmla="*/ 1090975 h 1111741"/>
              <a:gd name="connsiteX2" fmla="*/ 0 w 585306"/>
              <a:gd name="connsiteY2" fmla="*/ 592017 h 1111741"/>
              <a:gd name="connsiteX3" fmla="*/ 0 w 585306"/>
              <a:gd name="connsiteY3" fmla="*/ 0 h 1111741"/>
              <a:gd name="connsiteX4" fmla="*/ 226551 w 585306"/>
              <a:gd name="connsiteY4" fmla="*/ 0 h 1111741"/>
              <a:gd name="connsiteX5" fmla="*/ 585306 w 585306"/>
              <a:gd name="connsiteY5" fmla="*/ 621363 h 1111741"/>
            </a:gdLst>
            <a:ahLst/>
            <a:cxnLst/>
            <a:rect l="l" t="t" r="r" b="b"/>
            <a:pathLst>
              <a:path w="585306" h="1111741">
                <a:moveTo>
                  <a:pt x="302161" y="1111741"/>
                </a:moveTo>
                <a:lnTo>
                  <a:pt x="288070" y="1090975"/>
                </a:lnTo>
                <a:lnTo>
                  <a:pt x="0" y="592017"/>
                </a:lnTo>
                <a:lnTo>
                  <a:pt x="0" y="0"/>
                </a:lnTo>
                <a:lnTo>
                  <a:pt x="226551" y="0"/>
                </a:lnTo>
                <a:lnTo>
                  <a:pt x="585306" y="621363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2000"/>
                </a:schemeClr>
              </a:gs>
              <a:gs pos="99000">
                <a:schemeClr val="accent2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6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0" y="0"/>
            <a:ext cx="1638439" cy="1248112"/>
          </a:xfrm>
          <a:custGeom>
            <a:avLst/>
            <a:gdLst>
              <a:gd name="connsiteX0" fmla="*/ 0 w 1638439"/>
              <a:gd name="connsiteY0" fmla="*/ 0 h 1248112"/>
              <a:gd name="connsiteX1" fmla="*/ 1635500 w 1638439"/>
              <a:gd name="connsiteY1" fmla="*/ 0 h 1248112"/>
              <a:gd name="connsiteX2" fmla="*/ 1638439 w 1638439"/>
              <a:gd name="connsiteY2" fmla="*/ 5091 h 1248112"/>
              <a:gd name="connsiteX3" fmla="*/ 1285120 w 1638439"/>
              <a:gd name="connsiteY3" fmla="*/ 617047 h 1248112"/>
              <a:gd name="connsiteX4" fmla="*/ 801703 w 1638439"/>
              <a:gd name="connsiteY4" fmla="*/ 617047 h 1248112"/>
              <a:gd name="connsiteX5" fmla="*/ 623340 w 1638439"/>
              <a:gd name="connsiteY5" fmla="*/ 925914 h 1248112"/>
              <a:gd name="connsiteX6" fmla="*/ 544889 w 1638439"/>
              <a:gd name="connsiteY6" fmla="*/ 1061886 h 1248112"/>
              <a:gd name="connsiteX7" fmla="*/ 437378 w 1638439"/>
              <a:gd name="connsiteY7" fmla="*/ 1248112 h 1248112"/>
              <a:gd name="connsiteX8" fmla="*/ 0 w 1638439"/>
              <a:gd name="connsiteY8" fmla="*/ 1248112 h 1248112"/>
            </a:gdLst>
            <a:ahLst/>
            <a:cxnLst/>
            <a:rect l="l" t="t" r="r" b="b"/>
            <a:pathLst>
              <a:path w="1638439" h="1248112">
                <a:moveTo>
                  <a:pt x="0" y="0"/>
                </a:moveTo>
                <a:lnTo>
                  <a:pt x="1635500" y="0"/>
                </a:lnTo>
                <a:lnTo>
                  <a:pt x="1638439" y="5091"/>
                </a:lnTo>
                <a:lnTo>
                  <a:pt x="1285120" y="617047"/>
                </a:lnTo>
                <a:lnTo>
                  <a:pt x="801703" y="617047"/>
                </a:lnTo>
                <a:lnTo>
                  <a:pt x="623340" y="925914"/>
                </a:lnTo>
                <a:lnTo>
                  <a:pt x="544889" y="1061886"/>
                </a:lnTo>
                <a:lnTo>
                  <a:pt x="437378" y="1248112"/>
                </a:lnTo>
                <a:lnTo>
                  <a:pt x="0" y="1248112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bg1"/>
              </a:gs>
            </a:gsLst>
            <a:lin ang="0" scaled="0"/>
          </a:gradFill>
          <a:ln w="620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0" y="0"/>
            <a:ext cx="1579711" cy="1242763"/>
          </a:xfrm>
          <a:custGeom>
            <a:avLst/>
            <a:gdLst>
              <a:gd name="connsiteX0" fmla="*/ 0 w 1579711"/>
              <a:gd name="connsiteY0" fmla="*/ 0 h 1242763"/>
              <a:gd name="connsiteX1" fmla="*/ 1579711 w 1579711"/>
              <a:gd name="connsiteY1" fmla="*/ 0 h 1242763"/>
              <a:gd name="connsiteX2" fmla="*/ 1226541 w 1579711"/>
              <a:gd name="connsiteY2" fmla="*/ 611698 h 1242763"/>
              <a:gd name="connsiteX3" fmla="*/ 743124 w 1579711"/>
              <a:gd name="connsiteY3" fmla="*/ 611698 h 1242763"/>
              <a:gd name="connsiteX4" fmla="*/ 564761 w 1579711"/>
              <a:gd name="connsiteY4" fmla="*/ 920565 h 1242763"/>
              <a:gd name="connsiteX5" fmla="*/ 486310 w 1579711"/>
              <a:gd name="connsiteY5" fmla="*/ 1056537 h 1242763"/>
              <a:gd name="connsiteX6" fmla="*/ 378799 w 1579711"/>
              <a:gd name="connsiteY6" fmla="*/ 1242763 h 1242763"/>
              <a:gd name="connsiteX7" fmla="*/ 0 w 1579711"/>
              <a:gd name="connsiteY7" fmla="*/ 1242763 h 1242763"/>
            </a:gdLst>
            <a:ahLst/>
            <a:cxnLst/>
            <a:rect l="l" t="t" r="r" b="b"/>
            <a:pathLst>
              <a:path w="1579711" h="1242763">
                <a:moveTo>
                  <a:pt x="0" y="0"/>
                </a:moveTo>
                <a:lnTo>
                  <a:pt x="1579711" y="0"/>
                </a:lnTo>
                <a:lnTo>
                  <a:pt x="1226541" y="611698"/>
                </a:lnTo>
                <a:lnTo>
                  <a:pt x="743124" y="611698"/>
                </a:lnTo>
                <a:lnTo>
                  <a:pt x="564761" y="920565"/>
                </a:lnTo>
                <a:lnTo>
                  <a:pt x="486310" y="1056537"/>
                </a:lnTo>
                <a:lnTo>
                  <a:pt x="378799" y="1242763"/>
                </a:lnTo>
                <a:lnTo>
                  <a:pt x="0" y="1242763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1"/>
              </a:gs>
            </a:gsLst>
            <a:lin ang="0" scaled="0"/>
          </a:gradFill>
          <a:ln w="620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09544" y="0"/>
            <a:ext cx="570316" cy="498180"/>
          </a:xfrm>
          <a:custGeom>
            <a:avLst/>
            <a:gdLst>
              <a:gd name="connsiteX0" fmla="*/ 0 w 570316"/>
              <a:gd name="connsiteY0" fmla="*/ 0 h 498180"/>
              <a:gd name="connsiteX1" fmla="*/ 568363 w 570316"/>
              <a:gd name="connsiteY1" fmla="*/ 0 h 498180"/>
              <a:gd name="connsiteX2" fmla="*/ 570316 w 570316"/>
              <a:gd name="connsiteY2" fmla="*/ 3382 h 498180"/>
              <a:gd name="connsiteX3" fmla="*/ 284620 w 570316"/>
              <a:gd name="connsiteY3" fmla="*/ 498180 h 498180"/>
              <a:gd name="connsiteX4" fmla="*/ 280861 w 570316"/>
              <a:gd name="connsiteY4" fmla="*/ 492641 h 498180"/>
              <a:gd name="connsiteX5" fmla="*/ 282642 w 570316"/>
              <a:gd name="connsiteY5" fmla="*/ 489556 h 498180"/>
            </a:gdLst>
            <a:ahLst/>
            <a:cxnLst/>
            <a:rect l="l" t="t" r="r" b="b"/>
            <a:pathLst>
              <a:path w="570316" h="498180">
                <a:moveTo>
                  <a:pt x="0" y="0"/>
                </a:moveTo>
                <a:lnTo>
                  <a:pt x="568363" y="0"/>
                </a:lnTo>
                <a:lnTo>
                  <a:pt x="570316" y="3382"/>
                </a:lnTo>
                <a:lnTo>
                  <a:pt x="284620" y="498180"/>
                </a:lnTo>
                <a:lnTo>
                  <a:pt x="280861" y="492641"/>
                </a:lnTo>
                <a:lnTo>
                  <a:pt x="282642" y="48955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2000"/>
                </a:schemeClr>
              </a:gs>
              <a:gs pos="99000">
                <a:schemeClr val="accent2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6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0" y="1"/>
            <a:ext cx="753977" cy="1092671"/>
          </a:xfrm>
          <a:custGeom>
            <a:avLst/>
            <a:gdLst>
              <a:gd name="connsiteX0" fmla="*/ 0 w 753977"/>
              <a:gd name="connsiteY0" fmla="*/ 0 h 1092671"/>
              <a:gd name="connsiteX1" fmla="*/ 406233 w 753977"/>
              <a:gd name="connsiteY1" fmla="*/ 0 h 1092671"/>
              <a:gd name="connsiteX2" fmla="*/ 753977 w 753977"/>
              <a:gd name="connsiteY2" fmla="*/ 602293 h 1092671"/>
              <a:gd name="connsiteX3" fmla="*/ 470832 w 753977"/>
              <a:gd name="connsiteY3" fmla="*/ 1092671 h 1092671"/>
              <a:gd name="connsiteX4" fmla="*/ 456741 w 753977"/>
              <a:gd name="connsiteY4" fmla="*/ 1071905 h 1092671"/>
              <a:gd name="connsiteX5" fmla="*/ 0 w 753977"/>
              <a:gd name="connsiteY5" fmla="*/ 280797 h 1092671"/>
            </a:gdLst>
            <a:ahLst/>
            <a:cxnLst/>
            <a:rect l="l" t="t" r="r" b="b"/>
            <a:pathLst>
              <a:path w="753977" h="1092671">
                <a:moveTo>
                  <a:pt x="0" y="0"/>
                </a:moveTo>
                <a:lnTo>
                  <a:pt x="406233" y="0"/>
                </a:lnTo>
                <a:lnTo>
                  <a:pt x="753977" y="602293"/>
                </a:lnTo>
                <a:lnTo>
                  <a:pt x="470832" y="1092671"/>
                </a:lnTo>
                <a:lnTo>
                  <a:pt x="456741" y="1071905"/>
                </a:lnTo>
                <a:lnTo>
                  <a:pt x="0" y="280797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22000"/>
                </a:schemeClr>
              </a:gs>
              <a:gs pos="99000">
                <a:schemeClr val="accent2">
                  <a:lumMod val="20000"/>
                  <a:lumOff val="80000"/>
                  <a:alpha val="0"/>
                </a:schemeClr>
              </a:gs>
            </a:gsLst>
            <a:lin ang="10800000" scaled="0"/>
          </a:gradFill>
          <a:ln w="6811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379217" y="878121"/>
            <a:ext cx="4064000" cy="11176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80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目录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827527" y="1260086"/>
            <a:ext cx="5562600" cy="6731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CONTENT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563195" y="2076946"/>
            <a:ext cx="4456136" cy="1234042"/>
          </a:xfrm>
          <a:prstGeom prst="round2Diag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703390" y="2126681"/>
            <a:ext cx="1462754" cy="11053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101498" tIns="50749" rIns="101498" bIns="50749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5909B">
                        <a:alpha val="100000"/>
                      </a:srgbClr>
                    </a:gs>
                    <a:gs pos="100000">
                      <a:srgbClr val="0F9ED5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201476" y="2107530"/>
            <a:ext cx="2823884" cy="11436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选题背景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53938" y="2076946"/>
            <a:ext cx="4456136" cy="1234043"/>
          </a:xfrm>
          <a:prstGeom prst="round2Diag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784760" y="2107531"/>
            <a:ext cx="2823884" cy="11436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成品展示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252029" y="2126681"/>
            <a:ext cx="1303211" cy="110538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101498" tIns="50749" rIns="101498" bIns="50749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5909B">
                        <a:alpha val="100000"/>
                      </a:srgbClr>
                    </a:gs>
                    <a:gs pos="100000">
                      <a:srgbClr val="0F9ED5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563196" y="3518459"/>
            <a:ext cx="4456136" cy="1234042"/>
          </a:xfrm>
          <a:prstGeom prst="round2Diag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201478" y="3549043"/>
            <a:ext cx="2823884" cy="11436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过程展示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703391" y="3568194"/>
            <a:ext cx="1462754" cy="1105382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101498" tIns="50749" rIns="101498" bIns="50749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5909B">
                        <a:alpha val="100000"/>
                      </a:srgbClr>
                    </a:gs>
                    <a:gs pos="100000">
                      <a:srgbClr val="0F9ED5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153938" y="3518459"/>
            <a:ext cx="4456136" cy="1234043"/>
          </a:xfrm>
          <a:prstGeom prst="round2Diag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784760" y="3549044"/>
            <a:ext cx="2823884" cy="11436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项目概述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1252029" y="3568194"/>
            <a:ext cx="1462754" cy="110538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101498" tIns="50749" rIns="101498" bIns="50749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5909B">
                        <a:alpha val="100000"/>
                      </a:srgbClr>
                    </a:gs>
                    <a:gs pos="100000">
                      <a:srgbClr val="0F9ED5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1153938" y="4959972"/>
            <a:ext cx="4456136" cy="1234043"/>
          </a:xfrm>
          <a:prstGeom prst="round2DiagRect">
            <a:avLst/>
          </a:prstGeom>
          <a:solidFill>
            <a:schemeClr val="bg1"/>
          </a:solidFill>
          <a:ln w="12700" cap="flat">
            <a:gradFill>
              <a:gsLst>
                <a:gs pos="0">
                  <a:schemeClr val="accent2"/>
                </a:gs>
                <a:gs pos="100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784760" y="4990557"/>
            <a:ext cx="2823884" cy="114368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总结展望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1252029" y="5009707"/>
            <a:ext cx="1462754" cy="1105383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101498" tIns="50749" rIns="101498" bIns="50749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gradFill>
                  <a:gsLst>
                    <a:gs pos="0">
                      <a:srgbClr val="05909B">
                        <a:alpha val="100000"/>
                      </a:srgbClr>
                    </a:gs>
                    <a:gs pos="100000">
                      <a:srgbClr val="0F9ED5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326802" y="1644718"/>
            <a:ext cx="9184262" cy="3938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49461" y="1391866"/>
            <a:ext cx="2500379" cy="5625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49461" y="4904185"/>
            <a:ext cx="5292000" cy="479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277" y="2965923"/>
            <a:ext cx="5568068" cy="18308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46C74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成品展示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56677" y="914400"/>
            <a:ext cx="1579826" cy="2036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12525" y="1550575"/>
            <a:ext cx="1974250" cy="24515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0" y="3997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104044" y="4318545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1258145" y="-19455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4821137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683" y="5566842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620361" y="1246841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262716" y="889196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21814" y="436373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738172" y="183454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20554" y="4919023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563993" y="5143765"/>
            <a:ext cx="239406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2231219" y="2032663"/>
            <a:ext cx="7654968" cy="3307742"/>
          </a:xfrm>
          <a:prstGeom prst="roundRect">
            <a:avLst>
              <a:gd name="adj" fmla="val 7576"/>
            </a:avLst>
          </a:prstGeom>
          <a:solidFill>
            <a:schemeClr val="bg1"/>
          </a:solidFill>
          <a:ln w="12700" cap="rnd">
            <a:noFill/>
            <a:round/>
          </a:ln>
          <a:effectLst>
            <a:outerShdw blurRad="254000" dist="127000" algn="ctr" rotWithShape="0">
              <a:schemeClr val="bg1">
                <a:lumMod val="6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2231219" y="1817977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30359" y="2922332"/>
            <a:ext cx="7256688" cy="21201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30359" y="2263252"/>
            <a:ext cx="7256688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10344065" y="5733167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10128533" y="5928170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86913" y="277837"/>
            <a:ext cx="473487" cy="607878"/>
            <a:chOff x="186913" y="277837"/>
            <a:chExt cx="473487" cy="607878"/>
          </a:xfrm>
        </p:grpSpPr>
        <p:sp>
          <p:nvSpPr>
            <p:cNvPr id="11" name="标题 1"/>
            <p:cNvSpPr txBox="1"/>
            <p:nvPr/>
          </p:nvSpPr>
          <p:spPr>
            <a:xfrm rot="5400000">
              <a:off x="181207" y="478327"/>
              <a:ext cx="487890" cy="326886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5400000">
              <a:off x="143292" y="321458"/>
              <a:ext cx="264371" cy="17712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5400000">
              <a:off x="512221" y="435582"/>
              <a:ext cx="177460" cy="11889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1066800" y="810895"/>
            <a:ext cx="1854200" cy="495300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en-US" altLang="zh-CN" sz="35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成品展示</a:t>
            </a:r>
            <a:endParaRPr kumimoji="1" lang="zh-CN" altLang="en-US"/>
          </a:p>
        </p:txBody>
      </p:sp>
      <p:pic>
        <p:nvPicPr>
          <p:cNvPr id="15" name="图片 14" descr="FC5D7AD502E6D38041DFC54B3C79110B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15" y="1556385"/>
            <a:ext cx="7772400" cy="437197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326802" y="1644718"/>
            <a:ext cx="9184262" cy="3938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49461" y="1391866"/>
            <a:ext cx="2500379" cy="5625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49461" y="4904185"/>
            <a:ext cx="5292000" cy="479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277" y="2965923"/>
            <a:ext cx="5568068" cy="18308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46C74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选题背景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56677" y="914400"/>
            <a:ext cx="1579826" cy="2036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12525" y="1550575"/>
            <a:ext cx="1974250" cy="24515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0" y="3997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104044" y="4318545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1258145" y="-19455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4821137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683" y="5566842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620361" y="1246841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262716" y="889196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21814" y="436373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738172" y="183454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20554" y="4919023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563993" y="5143765"/>
            <a:ext cx="239406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8801497" y="1080136"/>
            <a:ext cx="1946116" cy="483489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18540" y="1732280"/>
            <a:ext cx="4340225" cy="1051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随着城市化进程的加快、垃圾分类的普及，普通居民无法分辨每一个垃圾种类，这使生活垃圾处理成为城市管理的一大难题。智能垃圾桶的出现，旨在通过技术手段帮助居民合理地进行垃圾分类，提高垃圾处理效率，减少环境污染，提升城市形象。
智能垃圾桶通过自动识别和分类垃圾，减少了人工分类的工作量，降低了垃圾处理成本。
智能垃圾桶的推广使用，有助于提高公众的环保意识，促进垃圾分类习惯的养成。</a:t>
            </a:r>
            <a:endParaRPr kumimoji="1"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/>
          </a:blip>
          <a:srcRect l="21978" r="21978"/>
          <a:stretch>
            <a:fillRect/>
          </a:stretch>
        </p:blipFill>
        <p:spPr>
          <a:xfrm>
            <a:off x="6264197" y="1653462"/>
            <a:ext cx="3688235" cy="3688235"/>
          </a:xfrm>
          <a:custGeom>
            <a:avLst/>
            <a:gdLst/>
            <a:ahLst/>
            <a:cxnLst/>
            <a:rect l="l" t="t" r="r" b="b"/>
            <a:pathLst>
              <a:path w="3688235" h="3688235">
                <a:moveTo>
                  <a:pt x="1844118" y="0"/>
                </a:moveTo>
                <a:cubicBezTo>
                  <a:pt x="2862595" y="0"/>
                  <a:pt x="3688235" y="825640"/>
                  <a:pt x="3688235" y="1844118"/>
                </a:cubicBezTo>
                <a:cubicBezTo>
                  <a:pt x="3688235" y="2862595"/>
                  <a:pt x="2862595" y="3688235"/>
                  <a:pt x="1844118" y="3688235"/>
                </a:cubicBezTo>
                <a:cubicBezTo>
                  <a:pt x="825640" y="3688235"/>
                  <a:pt x="0" y="2862595"/>
                  <a:pt x="0" y="1844118"/>
                </a:cubicBezTo>
                <a:cubicBezTo>
                  <a:pt x="0" y="825640"/>
                  <a:pt x="825640" y="0"/>
                  <a:pt x="1844118" y="0"/>
                </a:cubicBez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5541645" y="3055620"/>
            <a:ext cx="883920" cy="88392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2700000">
            <a:off x="5897044" y="3365300"/>
            <a:ext cx="264562" cy="264562"/>
          </a:xfrm>
          <a:custGeom>
            <a:avLst/>
            <a:gdLst>
              <a:gd name="connsiteX0" fmla="*/ 47625 w 384809"/>
              <a:gd name="connsiteY0" fmla="*/ 0 h 384810"/>
              <a:gd name="connsiteX1" fmla="*/ 95250 w 384809"/>
              <a:gd name="connsiteY1" fmla="*/ 47625 h 384810"/>
              <a:gd name="connsiteX2" fmla="*/ 95250 w 384809"/>
              <a:gd name="connsiteY2" fmla="*/ 289560 h 384810"/>
              <a:gd name="connsiteX3" fmla="*/ 337184 w 384809"/>
              <a:gd name="connsiteY3" fmla="*/ 289560 h 384810"/>
              <a:gd name="connsiteX4" fmla="*/ 384809 w 384809"/>
              <a:gd name="connsiteY4" fmla="*/ 337185 h 384810"/>
              <a:gd name="connsiteX5" fmla="*/ 337184 w 384809"/>
              <a:gd name="connsiteY5" fmla="*/ 384810 h 384810"/>
              <a:gd name="connsiteX6" fmla="*/ 55244 w 384809"/>
              <a:gd name="connsiteY6" fmla="*/ 384810 h 384810"/>
              <a:gd name="connsiteX7" fmla="*/ 21568 w 384809"/>
              <a:gd name="connsiteY7" fmla="*/ 370861 h 384810"/>
              <a:gd name="connsiteX8" fmla="*/ 18499 w 384809"/>
              <a:gd name="connsiteY8" fmla="*/ 366309 h 384810"/>
              <a:gd name="connsiteX9" fmla="*/ 13949 w 384809"/>
              <a:gd name="connsiteY9" fmla="*/ 363241 h 384810"/>
              <a:gd name="connsiteX10" fmla="*/ 0 w 384809"/>
              <a:gd name="connsiteY10" fmla="*/ 329565 h 384810"/>
              <a:gd name="connsiteX11" fmla="*/ 0 w 384809"/>
              <a:gd name="connsiteY11" fmla="*/ 47625 h 384810"/>
              <a:gd name="connsiteX12" fmla="*/ 47625 w 384809"/>
              <a:gd name="connsiteY12" fmla="*/ 0 h 384810"/>
            </a:gdLst>
            <a:ahLst/>
            <a:cxnLst/>
            <a:rect l="l" t="t" r="r" b="b"/>
            <a:pathLst>
              <a:path w="384809" h="384810">
                <a:moveTo>
                  <a:pt x="47625" y="0"/>
                </a:moveTo>
                <a:cubicBezTo>
                  <a:pt x="73928" y="0"/>
                  <a:pt x="95250" y="21322"/>
                  <a:pt x="95250" y="47625"/>
                </a:cubicBezTo>
                <a:lnTo>
                  <a:pt x="95250" y="289560"/>
                </a:lnTo>
                <a:lnTo>
                  <a:pt x="337184" y="289560"/>
                </a:lnTo>
                <a:cubicBezTo>
                  <a:pt x="363487" y="289560"/>
                  <a:pt x="384809" y="310882"/>
                  <a:pt x="384809" y="337185"/>
                </a:cubicBezTo>
                <a:cubicBezTo>
                  <a:pt x="384809" y="363488"/>
                  <a:pt x="363487" y="384810"/>
                  <a:pt x="337184" y="384810"/>
                </a:cubicBezTo>
                <a:lnTo>
                  <a:pt x="55244" y="384810"/>
                </a:lnTo>
                <a:cubicBezTo>
                  <a:pt x="42093" y="384810"/>
                  <a:pt x="30186" y="379480"/>
                  <a:pt x="21568" y="370861"/>
                </a:cubicBezTo>
                <a:lnTo>
                  <a:pt x="18499" y="366309"/>
                </a:lnTo>
                <a:lnTo>
                  <a:pt x="13949" y="363241"/>
                </a:lnTo>
                <a:cubicBezTo>
                  <a:pt x="5330" y="354623"/>
                  <a:pt x="0" y="342717"/>
                  <a:pt x="0" y="329565"/>
                </a:cubicBezTo>
                <a:lnTo>
                  <a:pt x="0" y="47625"/>
                </a:lnTo>
                <a:cubicBezTo>
                  <a:pt x="0" y="21322"/>
                  <a:pt x="21322" y="0"/>
                  <a:pt x="4762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8540" y="3545840"/>
            <a:ext cx="4340225" cy="1051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本项目旨在设计并实现一款能够自动识别和分类垃圾的智能垃圾桶，以提高垃圾处理的自动化水平。
预期成果包括智能垃圾桶的底层逻辑、相关软件系统以及一套完整的垃圾处理流程方案。
项目完成后，预期能够实现垃圾的精准分类，提升垃圾回收率，减少环境污染。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8540" y="5072380"/>
            <a:ext cx="4340225" cy="1051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92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本项目采用了先进的图像识别技术和机器学习算法，提高了垃圾识别的准确率，帮助用户进行垃圾分类。
项目还考虑了成本效益，通过优化设计、尽可能减少耗材来降低智能垃圾桶的生产成本。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18540" y="1283970"/>
            <a:ext cx="4201200" cy="3035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智能垃圾桶的社会需求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18540" y="3161665"/>
            <a:ext cx="4201200" cy="3035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项目目标与预期成果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8540" y="4680585"/>
            <a:ext cx="4201200" cy="30357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项目创新点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94780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5400000">
            <a:off x="613913" y="335046"/>
            <a:ext cx="384450" cy="291475"/>
          </a:xfrm>
          <a:custGeom>
            <a:avLst/>
            <a:gdLst>
              <a:gd name="connsiteX0" fmla="*/ 0 w 2525843"/>
              <a:gd name="connsiteY0" fmla="*/ 1914995 h 1914995"/>
              <a:gd name="connsiteX1" fmla="*/ 0 w 2525843"/>
              <a:gd name="connsiteY1" fmla="*/ 1045565 h 1914995"/>
              <a:gd name="connsiteX2" fmla="*/ 1 w 2525843"/>
              <a:gd name="connsiteY2" fmla="*/ 1045565 h 1914995"/>
              <a:gd name="connsiteX3" fmla="*/ 1 w 2525843"/>
              <a:gd name="connsiteY3" fmla="*/ 0 h 1914995"/>
              <a:gd name="connsiteX4" fmla="*/ 869431 w 2525843"/>
              <a:gd name="connsiteY4" fmla="*/ 0 h 1914995"/>
              <a:gd name="connsiteX5" fmla="*/ 869431 w 2525843"/>
              <a:gd name="connsiteY5" fmla="*/ 1045565 h 1914995"/>
              <a:gd name="connsiteX6" fmla="*/ 2525843 w 2525843"/>
              <a:gd name="connsiteY6" fmla="*/ 1045565 h 1914995"/>
              <a:gd name="connsiteX7" fmla="*/ 2525842 w 2525843"/>
              <a:gd name="connsiteY7" fmla="*/ 1914995 h 1914995"/>
            </a:gdLst>
            <a:ahLst/>
            <a:cxnLst/>
            <a:rect l="l" t="t" r="r" b="b"/>
            <a:pathLst>
              <a:path w="2525843" h="1914995">
                <a:moveTo>
                  <a:pt x="0" y="1914995"/>
                </a:moveTo>
                <a:lnTo>
                  <a:pt x="0" y="1045565"/>
                </a:lnTo>
                <a:lnTo>
                  <a:pt x="1" y="1045565"/>
                </a:lnTo>
                <a:lnTo>
                  <a:pt x="1" y="0"/>
                </a:lnTo>
                <a:lnTo>
                  <a:pt x="869431" y="0"/>
                </a:lnTo>
                <a:lnTo>
                  <a:pt x="869431" y="1045565"/>
                </a:lnTo>
                <a:lnTo>
                  <a:pt x="2525843" y="1045565"/>
                </a:lnTo>
                <a:lnTo>
                  <a:pt x="2525842" y="1914995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H="1">
            <a:off x="2326802" y="1644718"/>
            <a:ext cx="9184262" cy="3938145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12700" cap="sq">
            <a:solidFill>
              <a:schemeClr val="accent1">
                <a:lumMod val="40000"/>
                <a:lumOff val="60000"/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849461" y="1391866"/>
            <a:ext cx="2500379" cy="562577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849461" y="4904185"/>
            <a:ext cx="5292000" cy="4791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731277" y="2965923"/>
            <a:ext cx="5568068" cy="1830813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200">
                <a:ln w="12700">
                  <a:noFill/>
                </a:ln>
                <a:solidFill>
                  <a:srgbClr val="046C74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项目概述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5756677" y="914400"/>
            <a:ext cx="1579826" cy="203668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12525" y="1550575"/>
            <a:ext cx="1974250" cy="245159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0" y="3997"/>
            <a:ext cx="2520000" cy="316722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104044" y="4318545"/>
            <a:ext cx="2520000" cy="2520000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flipH="1" flipV="1">
            <a:off x="11258145" y="-19455"/>
            <a:ext cx="933855" cy="933855"/>
          </a:xfrm>
          <a:prstGeom prst="rect">
            <a:avLst/>
          </a:prstGeom>
          <a:gradFill>
            <a:gsLst>
              <a:gs pos="0">
                <a:schemeClr val="accent1"/>
              </a:gs>
              <a:gs pos="85000">
                <a:schemeClr val="accent1">
                  <a:alpha val="34000"/>
                </a:schemeClr>
              </a:gs>
            </a:gsLst>
            <a:lin ang="2700000" scaled="0"/>
          </a:gradFill>
          <a:ln w="218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>
            <a:off x="4821137" y="509055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29683" y="5566842"/>
            <a:ext cx="486835" cy="1140679"/>
          </a:xfrm>
          <a:custGeom>
            <a:avLst/>
            <a:gdLst>
              <a:gd name="connsiteX0" fmla="*/ 54147 w 486835"/>
              <a:gd name="connsiteY0" fmla="*/ 1032389 h 1140679"/>
              <a:gd name="connsiteX1" fmla="*/ 54145 w 486835"/>
              <a:gd name="connsiteY1" fmla="*/ 1032389 h 1140679"/>
              <a:gd name="connsiteX2" fmla="*/ 0 w 486835"/>
              <a:gd name="connsiteY2" fmla="*/ 1086534 h 1140679"/>
              <a:gd name="connsiteX3" fmla="*/ 54145 w 486835"/>
              <a:gd name="connsiteY3" fmla="*/ 1140679 h 1140679"/>
              <a:gd name="connsiteX4" fmla="*/ 54147 w 486835"/>
              <a:gd name="connsiteY4" fmla="*/ 1140679 h 1140679"/>
              <a:gd name="connsiteX5" fmla="*/ 108292 w 486835"/>
              <a:gd name="connsiteY5" fmla="*/ 1086534 h 1140679"/>
              <a:gd name="connsiteX6" fmla="*/ 54147 w 486835"/>
              <a:gd name="connsiteY6" fmla="*/ 1032389 h 1140679"/>
              <a:gd name="connsiteX7" fmla="*/ 432690 w 486835"/>
              <a:gd name="connsiteY7" fmla="*/ 1032389 h 1140679"/>
              <a:gd name="connsiteX8" fmla="*/ 432688 w 486835"/>
              <a:gd name="connsiteY8" fmla="*/ 1032389 h 1140679"/>
              <a:gd name="connsiteX9" fmla="*/ 378543 w 486835"/>
              <a:gd name="connsiteY9" fmla="*/ 1086534 h 1140679"/>
              <a:gd name="connsiteX10" fmla="*/ 432688 w 486835"/>
              <a:gd name="connsiteY10" fmla="*/ 1140679 h 1140679"/>
              <a:gd name="connsiteX11" fmla="*/ 432690 w 486835"/>
              <a:gd name="connsiteY11" fmla="*/ 1140679 h 1140679"/>
              <a:gd name="connsiteX12" fmla="*/ 486835 w 486835"/>
              <a:gd name="connsiteY12" fmla="*/ 1086534 h 1140679"/>
              <a:gd name="connsiteX13" fmla="*/ 432690 w 486835"/>
              <a:gd name="connsiteY13" fmla="*/ 1032389 h 1140679"/>
              <a:gd name="connsiteX14" fmla="*/ 54147 w 486835"/>
              <a:gd name="connsiteY14" fmla="*/ 688260 h 1140679"/>
              <a:gd name="connsiteX15" fmla="*/ 54145 w 486835"/>
              <a:gd name="connsiteY15" fmla="*/ 688260 h 1140679"/>
              <a:gd name="connsiteX16" fmla="*/ 0 w 486835"/>
              <a:gd name="connsiteY16" fmla="*/ 742405 h 1140679"/>
              <a:gd name="connsiteX17" fmla="*/ 54145 w 486835"/>
              <a:gd name="connsiteY17" fmla="*/ 796550 h 1140679"/>
              <a:gd name="connsiteX18" fmla="*/ 54147 w 486835"/>
              <a:gd name="connsiteY18" fmla="*/ 796550 h 1140679"/>
              <a:gd name="connsiteX19" fmla="*/ 108292 w 486835"/>
              <a:gd name="connsiteY19" fmla="*/ 742405 h 1140679"/>
              <a:gd name="connsiteX20" fmla="*/ 54147 w 486835"/>
              <a:gd name="connsiteY20" fmla="*/ 688260 h 1140679"/>
              <a:gd name="connsiteX21" fmla="*/ 432690 w 486835"/>
              <a:gd name="connsiteY21" fmla="*/ 688260 h 1140679"/>
              <a:gd name="connsiteX22" fmla="*/ 432688 w 486835"/>
              <a:gd name="connsiteY22" fmla="*/ 688260 h 1140679"/>
              <a:gd name="connsiteX23" fmla="*/ 378543 w 486835"/>
              <a:gd name="connsiteY23" fmla="*/ 742405 h 1140679"/>
              <a:gd name="connsiteX24" fmla="*/ 432688 w 486835"/>
              <a:gd name="connsiteY24" fmla="*/ 796550 h 1140679"/>
              <a:gd name="connsiteX25" fmla="*/ 432690 w 486835"/>
              <a:gd name="connsiteY25" fmla="*/ 796550 h 1140679"/>
              <a:gd name="connsiteX26" fmla="*/ 486835 w 486835"/>
              <a:gd name="connsiteY26" fmla="*/ 742405 h 1140679"/>
              <a:gd name="connsiteX27" fmla="*/ 432690 w 486835"/>
              <a:gd name="connsiteY27" fmla="*/ 688260 h 1140679"/>
              <a:gd name="connsiteX28" fmla="*/ 54147 w 486835"/>
              <a:gd name="connsiteY28" fmla="*/ 344130 h 1140679"/>
              <a:gd name="connsiteX29" fmla="*/ 54145 w 486835"/>
              <a:gd name="connsiteY29" fmla="*/ 344130 h 1140679"/>
              <a:gd name="connsiteX30" fmla="*/ 0 w 486835"/>
              <a:gd name="connsiteY30" fmla="*/ 398275 h 1140679"/>
              <a:gd name="connsiteX31" fmla="*/ 54145 w 486835"/>
              <a:gd name="connsiteY31" fmla="*/ 452420 h 1140679"/>
              <a:gd name="connsiteX32" fmla="*/ 54147 w 486835"/>
              <a:gd name="connsiteY32" fmla="*/ 452420 h 1140679"/>
              <a:gd name="connsiteX33" fmla="*/ 108292 w 486835"/>
              <a:gd name="connsiteY33" fmla="*/ 398275 h 1140679"/>
              <a:gd name="connsiteX34" fmla="*/ 54147 w 486835"/>
              <a:gd name="connsiteY34" fmla="*/ 344130 h 1140679"/>
              <a:gd name="connsiteX35" fmla="*/ 432690 w 486835"/>
              <a:gd name="connsiteY35" fmla="*/ 344130 h 1140679"/>
              <a:gd name="connsiteX36" fmla="*/ 432688 w 486835"/>
              <a:gd name="connsiteY36" fmla="*/ 344130 h 1140679"/>
              <a:gd name="connsiteX37" fmla="*/ 378543 w 486835"/>
              <a:gd name="connsiteY37" fmla="*/ 398275 h 1140679"/>
              <a:gd name="connsiteX38" fmla="*/ 432688 w 486835"/>
              <a:gd name="connsiteY38" fmla="*/ 452420 h 1140679"/>
              <a:gd name="connsiteX39" fmla="*/ 432690 w 486835"/>
              <a:gd name="connsiteY39" fmla="*/ 452420 h 1140679"/>
              <a:gd name="connsiteX40" fmla="*/ 486835 w 486835"/>
              <a:gd name="connsiteY40" fmla="*/ 398275 h 1140679"/>
              <a:gd name="connsiteX41" fmla="*/ 432690 w 486835"/>
              <a:gd name="connsiteY41" fmla="*/ 344130 h 1140679"/>
              <a:gd name="connsiteX42" fmla="*/ 54147 w 486835"/>
              <a:gd name="connsiteY42" fmla="*/ 0 h 1140679"/>
              <a:gd name="connsiteX43" fmla="*/ 54145 w 486835"/>
              <a:gd name="connsiteY43" fmla="*/ 0 h 1140679"/>
              <a:gd name="connsiteX44" fmla="*/ 0 w 486835"/>
              <a:gd name="connsiteY44" fmla="*/ 54145 h 1140679"/>
              <a:gd name="connsiteX45" fmla="*/ 54145 w 486835"/>
              <a:gd name="connsiteY45" fmla="*/ 108290 h 1140679"/>
              <a:gd name="connsiteX46" fmla="*/ 54147 w 486835"/>
              <a:gd name="connsiteY46" fmla="*/ 108290 h 1140679"/>
              <a:gd name="connsiteX47" fmla="*/ 108292 w 486835"/>
              <a:gd name="connsiteY47" fmla="*/ 54145 h 1140679"/>
              <a:gd name="connsiteX48" fmla="*/ 54147 w 486835"/>
              <a:gd name="connsiteY48" fmla="*/ 0 h 1140679"/>
              <a:gd name="connsiteX49" fmla="*/ 432690 w 486835"/>
              <a:gd name="connsiteY49" fmla="*/ 0 h 1140679"/>
              <a:gd name="connsiteX50" fmla="*/ 432688 w 486835"/>
              <a:gd name="connsiteY50" fmla="*/ 0 h 1140679"/>
              <a:gd name="connsiteX51" fmla="*/ 378543 w 486835"/>
              <a:gd name="connsiteY51" fmla="*/ 54145 h 1140679"/>
              <a:gd name="connsiteX52" fmla="*/ 432688 w 486835"/>
              <a:gd name="connsiteY52" fmla="*/ 108290 h 1140679"/>
              <a:gd name="connsiteX53" fmla="*/ 432690 w 486835"/>
              <a:gd name="connsiteY53" fmla="*/ 108290 h 1140679"/>
              <a:gd name="connsiteX54" fmla="*/ 486835 w 486835"/>
              <a:gd name="connsiteY54" fmla="*/ 54145 h 1140679"/>
              <a:gd name="connsiteX55" fmla="*/ 432690 w 486835"/>
              <a:gd name="connsiteY55" fmla="*/ 0 h 1140679"/>
            </a:gdLst>
            <a:ahLst/>
            <a:cxnLst/>
            <a:rect l="l" t="t" r="r" b="b"/>
            <a:pathLst>
              <a:path w="486835" h="1140679">
                <a:moveTo>
                  <a:pt x="54147" y="1032389"/>
                </a:moveTo>
                <a:lnTo>
                  <a:pt x="54145" y="1032389"/>
                </a:lnTo>
                <a:cubicBezTo>
                  <a:pt x="24242" y="1032389"/>
                  <a:pt x="0" y="1056631"/>
                  <a:pt x="0" y="1086534"/>
                </a:cubicBezTo>
                <a:cubicBezTo>
                  <a:pt x="0" y="1116437"/>
                  <a:pt x="24242" y="1140679"/>
                  <a:pt x="54145" y="1140679"/>
                </a:cubicBezTo>
                <a:lnTo>
                  <a:pt x="54147" y="1140679"/>
                </a:lnTo>
                <a:cubicBezTo>
                  <a:pt x="84050" y="1140679"/>
                  <a:pt x="108292" y="1116437"/>
                  <a:pt x="108292" y="1086534"/>
                </a:cubicBezTo>
                <a:cubicBezTo>
                  <a:pt x="108292" y="1056631"/>
                  <a:pt x="84050" y="1032389"/>
                  <a:pt x="54147" y="1032389"/>
                </a:cubicBezTo>
                <a:close/>
                <a:moveTo>
                  <a:pt x="432690" y="1032389"/>
                </a:moveTo>
                <a:lnTo>
                  <a:pt x="432688" y="1032389"/>
                </a:lnTo>
                <a:cubicBezTo>
                  <a:pt x="402785" y="1032389"/>
                  <a:pt x="378543" y="1056631"/>
                  <a:pt x="378543" y="1086534"/>
                </a:cubicBezTo>
                <a:cubicBezTo>
                  <a:pt x="378543" y="1116437"/>
                  <a:pt x="402785" y="1140679"/>
                  <a:pt x="432688" y="1140679"/>
                </a:cubicBezTo>
                <a:lnTo>
                  <a:pt x="432690" y="1140679"/>
                </a:lnTo>
                <a:cubicBezTo>
                  <a:pt x="462593" y="1140679"/>
                  <a:pt x="486835" y="1116437"/>
                  <a:pt x="486835" y="1086534"/>
                </a:cubicBezTo>
                <a:cubicBezTo>
                  <a:pt x="486835" y="1056631"/>
                  <a:pt x="462593" y="1032389"/>
                  <a:pt x="432690" y="1032389"/>
                </a:cubicBezTo>
                <a:close/>
                <a:moveTo>
                  <a:pt x="54147" y="688260"/>
                </a:moveTo>
                <a:lnTo>
                  <a:pt x="54145" y="688260"/>
                </a:lnTo>
                <a:cubicBezTo>
                  <a:pt x="24242" y="688260"/>
                  <a:pt x="0" y="712502"/>
                  <a:pt x="0" y="742405"/>
                </a:cubicBezTo>
                <a:cubicBezTo>
                  <a:pt x="0" y="772308"/>
                  <a:pt x="24242" y="796550"/>
                  <a:pt x="54145" y="796550"/>
                </a:cubicBezTo>
                <a:lnTo>
                  <a:pt x="54147" y="796550"/>
                </a:lnTo>
                <a:cubicBezTo>
                  <a:pt x="84050" y="796550"/>
                  <a:pt x="108292" y="772308"/>
                  <a:pt x="108292" y="742405"/>
                </a:cubicBezTo>
                <a:cubicBezTo>
                  <a:pt x="108292" y="712502"/>
                  <a:pt x="84050" y="688260"/>
                  <a:pt x="54147" y="688260"/>
                </a:cubicBezTo>
                <a:close/>
                <a:moveTo>
                  <a:pt x="432690" y="688260"/>
                </a:moveTo>
                <a:lnTo>
                  <a:pt x="432688" y="688260"/>
                </a:lnTo>
                <a:cubicBezTo>
                  <a:pt x="402785" y="688260"/>
                  <a:pt x="378543" y="712502"/>
                  <a:pt x="378543" y="742405"/>
                </a:cubicBezTo>
                <a:cubicBezTo>
                  <a:pt x="378543" y="772308"/>
                  <a:pt x="402785" y="796550"/>
                  <a:pt x="432688" y="796550"/>
                </a:cubicBezTo>
                <a:lnTo>
                  <a:pt x="432690" y="796550"/>
                </a:lnTo>
                <a:cubicBezTo>
                  <a:pt x="462593" y="796550"/>
                  <a:pt x="486835" y="772308"/>
                  <a:pt x="486835" y="742405"/>
                </a:cubicBezTo>
                <a:cubicBezTo>
                  <a:pt x="486835" y="712502"/>
                  <a:pt x="462593" y="688260"/>
                  <a:pt x="432690" y="688260"/>
                </a:cubicBezTo>
                <a:close/>
                <a:moveTo>
                  <a:pt x="54147" y="344130"/>
                </a:moveTo>
                <a:lnTo>
                  <a:pt x="54145" y="344130"/>
                </a:lnTo>
                <a:cubicBezTo>
                  <a:pt x="24242" y="344130"/>
                  <a:pt x="0" y="368372"/>
                  <a:pt x="0" y="398275"/>
                </a:cubicBezTo>
                <a:cubicBezTo>
                  <a:pt x="0" y="428178"/>
                  <a:pt x="24242" y="452420"/>
                  <a:pt x="54145" y="452420"/>
                </a:cubicBezTo>
                <a:lnTo>
                  <a:pt x="54147" y="452420"/>
                </a:lnTo>
                <a:cubicBezTo>
                  <a:pt x="84050" y="452420"/>
                  <a:pt x="108292" y="428178"/>
                  <a:pt x="108292" y="398275"/>
                </a:cubicBezTo>
                <a:cubicBezTo>
                  <a:pt x="108292" y="368372"/>
                  <a:pt x="84050" y="344130"/>
                  <a:pt x="54147" y="344130"/>
                </a:cubicBezTo>
                <a:close/>
                <a:moveTo>
                  <a:pt x="432690" y="344130"/>
                </a:moveTo>
                <a:lnTo>
                  <a:pt x="432688" y="344130"/>
                </a:lnTo>
                <a:cubicBezTo>
                  <a:pt x="402785" y="344130"/>
                  <a:pt x="378543" y="368372"/>
                  <a:pt x="378543" y="398275"/>
                </a:cubicBezTo>
                <a:cubicBezTo>
                  <a:pt x="378543" y="428178"/>
                  <a:pt x="402785" y="452420"/>
                  <a:pt x="432688" y="452420"/>
                </a:cubicBezTo>
                <a:lnTo>
                  <a:pt x="432690" y="452420"/>
                </a:lnTo>
                <a:cubicBezTo>
                  <a:pt x="462593" y="452420"/>
                  <a:pt x="486835" y="428178"/>
                  <a:pt x="486835" y="398275"/>
                </a:cubicBezTo>
                <a:cubicBezTo>
                  <a:pt x="486835" y="368372"/>
                  <a:pt x="462593" y="344130"/>
                  <a:pt x="432690" y="344130"/>
                </a:cubicBezTo>
                <a:close/>
                <a:moveTo>
                  <a:pt x="54147" y="0"/>
                </a:moveTo>
                <a:lnTo>
                  <a:pt x="54145" y="0"/>
                </a:lnTo>
                <a:cubicBezTo>
                  <a:pt x="24242" y="0"/>
                  <a:pt x="0" y="24242"/>
                  <a:pt x="0" y="54145"/>
                </a:cubicBezTo>
                <a:cubicBezTo>
                  <a:pt x="0" y="84048"/>
                  <a:pt x="24242" y="108290"/>
                  <a:pt x="54145" y="108290"/>
                </a:cubicBezTo>
                <a:lnTo>
                  <a:pt x="54147" y="108290"/>
                </a:lnTo>
                <a:cubicBezTo>
                  <a:pt x="84050" y="108290"/>
                  <a:pt x="108292" y="84048"/>
                  <a:pt x="108292" y="54145"/>
                </a:cubicBezTo>
                <a:cubicBezTo>
                  <a:pt x="108292" y="24242"/>
                  <a:pt x="84050" y="0"/>
                  <a:pt x="54147" y="0"/>
                </a:cubicBezTo>
                <a:close/>
                <a:moveTo>
                  <a:pt x="432690" y="0"/>
                </a:moveTo>
                <a:lnTo>
                  <a:pt x="432688" y="0"/>
                </a:lnTo>
                <a:cubicBezTo>
                  <a:pt x="402785" y="0"/>
                  <a:pt x="378543" y="24242"/>
                  <a:pt x="378543" y="54145"/>
                </a:cubicBezTo>
                <a:cubicBezTo>
                  <a:pt x="378543" y="84048"/>
                  <a:pt x="402785" y="108290"/>
                  <a:pt x="432688" y="108290"/>
                </a:cubicBezTo>
                <a:lnTo>
                  <a:pt x="432690" y="108290"/>
                </a:lnTo>
                <a:cubicBezTo>
                  <a:pt x="462593" y="108290"/>
                  <a:pt x="486835" y="84048"/>
                  <a:pt x="486835" y="54145"/>
                </a:cubicBezTo>
                <a:cubicBezTo>
                  <a:pt x="486835" y="24242"/>
                  <a:pt x="462593" y="0"/>
                  <a:pt x="432690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">
            <a:alphaModFix/>
          </a:blip>
          <a:srcRect l="16677" r="16677"/>
          <a:stretch>
            <a:fillRect/>
          </a:stretch>
        </p:blipFill>
        <p:spPr>
          <a:xfrm>
            <a:off x="620361" y="1246841"/>
            <a:ext cx="4325406" cy="4325406"/>
          </a:xfrm>
          <a:prstGeom prst="ellipse">
            <a:avLst/>
          </a:prstGeom>
          <a:noFill/>
          <a:ln cap="sq">
            <a:solidFill>
              <a:schemeClr val="accent1"/>
            </a:solidFill>
          </a:ln>
        </p:spPr>
      </p:pic>
      <p:sp>
        <p:nvSpPr>
          <p:cNvPr id="15" name="标题 1"/>
          <p:cNvSpPr txBox="1"/>
          <p:nvPr/>
        </p:nvSpPr>
        <p:spPr>
          <a:xfrm>
            <a:off x="262716" y="889196"/>
            <a:ext cx="5040696" cy="5040696"/>
          </a:xfrm>
          <a:prstGeom prst="ellipse">
            <a:avLst/>
          </a:pr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V="1">
            <a:off x="321814" y="4363734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V="1">
            <a:off x="4738172" y="1834542"/>
            <a:ext cx="659724" cy="659724"/>
          </a:xfrm>
          <a:prstGeom prst="star4">
            <a:avLst>
              <a:gd name="adj" fmla="val 15185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820554" y="4919023"/>
            <a:ext cx="2967331" cy="44948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563993" y="5143765"/>
            <a:ext cx="2394060" cy="0"/>
          </a:xfrm>
          <a:prstGeom prst="straightConnector1">
            <a:avLst/>
          </a:prstGeom>
          <a:noFill/>
          <a:ln w="6350" cap="sq">
            <a:solidFill>
              <a:schemeClr val="bg1"/>
            </a:solidFill>
            <a:miter/>
            <a:tailEnd type="triangle"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4445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V="1">
            <a:off x="1055199" y="1196947"/>
            <a:ext cx="1665370" cy="8702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430359" y="2263252"/>
            <a:ext cx="7256688" cy="59922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V="1">
            <a:off x="9552220" y="6020822"/>
            <a:ext cx="116461" cy="128408"/>
          </a:xfrm>
          <a:prstGeom prst="roundRect">
            <a:avLst>
              <a:gd name="adj" fmla="val 7827"/>
            </a:avLst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9408443" y="6237415"/>
            <a:ext cx="145301" cy="145301"/>
          </a:xfrm>
          <a:prstGeom prst="roundRect">
            <a:avLst>
              <a:gd name="adj" fmla="val 7827"/>
            </a:avLst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787215" y="385281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186913" y="277837"/>
            <a:ext cx="473487" cy="607878"/>
            <a:chOff x="186913" y="277837"/>
            <a:chExt cx="473487" cy="607878"/>
          </a:xfrm>
        </p:grpSpPr>
        <p:sp>
          <p:nvSpPr>
            <p:cNvPr id="11" name="标题 1"/>
            <p:cNvSpPr txBox="1"/>
            <p:nvPr/>
          </p:nvSpPr>
          <p:spPr>
            <a:xfrm rot="5400000">
              <a:off x="181207" y="478327"/>
              <a:ext cx="487890" cy="326886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 rot="5400000">
              <a:off x="143292" y="321458"/>
              <a:ext cx="264371" cy="17712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3" name="标题 1"/>
            <p:cNvSpPr txBox="1"/>
            <p:nvPr/>
          </p:nvSpPr>
          <p:spPr>
            <a:xfrm rot="5400000">
              <a:off x="512221" y="435582"/>
              <a:ext cx="177460" cy="118899"/>
            </a:xfrm>
            <a:prstGeom prst="flowChartDecision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4" name="标题 1"/>
          <p:cNvSpPr txBox="1"/>
          <p:nvPr/>
        </p:nvSpPr>
        <p:spPr>
          <a:xfrm>
            <a:off x="982980" y="541973"/>
            <a:ext cx="1854200" cy="592455"/>
          </a:xfrm>
          <a:prstGeom prst="rect">
            <a:avLst/>
          </a:prstGeom>
          <a:noFill/>
        </p:spPr>
        <p:txBody>
          <a:bodyPr vert="horz" wrap="square" lIns="0" tIns="0" rIns="0" bIns="0" rtlCol="0" anchor="ctr">
            <a:spAutoFit/>
          </a:bodyPr>
          <a:lstStyle/>
          <a:p>
            <a:pPr algn="l">
              <a:lnSpc>
                <a:spcPct val="110000"/>
              </a:lnSpc>
            </a:pPr>
            <a:r>
              <a:rPr kumimoji="1" lang="zh-CN" altLang="en-US" sz="3500">
                <a:ln w="12700">
                  <a:noFill/>
                </a:ln>
                <a:solidFill>
                  <a:srgbClr val="333333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流程概述</a:t>
            </a:r>
          </a:p>
        </p:txBody>
      </p:sp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rcRect l="8402" r="2941"/>
          <a:stretch>
            <a:fillRect/>
          </a:stretch>
        </p:blipFill>
        <p:spPr>
          <a:xfrm>
            <a:off x="2999740" y="620395"/>
            <a:ext cx="5953125" cy="597662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24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60400" y="1690189"/>
            <a:ext cx="3171584" cy="3884022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873236" y="2026396"/>
            <a:ext cx="840055" cy="84005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20700000">
            <a:off x="1730591" y="2439998"/>
            <a:ext cx="1167491" cy="266177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157531" y="2299392"/>
            <a:ext cx="271467" cy="29406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983014" y="2946036"/>
            <a:ext cx="2498164" cy="4572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传感器与执行器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56014" y="3527122"/>
            <a:ext cx="2625164" cy="15827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智能垃圾桶采用了传感器技术，如距离传感器，当检测到有人靠近时会计算距离值判断是否达到临界点。除此之外，还可以判断垃圾桶是否装满，以实现对垃圾桶状况的实时监测。
执行器包括垃圾桶指示灯，指示灯又包括专用灯以及垃圾桶满时所亮的红灯。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03858" y="1690189"/>
            <a:ext cx="3171584" cy="3884022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26472" y="2946036"/>
            <a:ext cx="2498164" cy="4572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摄像头识别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826472" y="3527122"/>
            <a:ext cx="2498164" cy="15827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对于摄像头识别模块，我们基于视觉识别技术和数据算法来实现垃圾的识别与分类。通过高清摄像头捕捉垃圾图像，然后确定该垃圾种类并提醒用户应扔入对应的垃圾桶。
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648549" y="2026396"/>
            <a:ext cx="840055" cy="84005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20700000">
            <a:off x="5505904" y="2439998"/>
            <a:ext cx="1167491" cy="266177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931595" y="2288370"/>
            <a:ext cx="316109" cy="316109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347316" y="1690189"/>
            <a:ext cx="3171584" cy="3884022"/>
          </a:xfrm>
          <a:custGeom>
            <a:avLst/>
            <a:gdLst>
              <a:gd name="connsiteX0" fmla="*/ 511200 w 4870807"/>
              <a:gd name="connsiteY0" fmla="*/ 0 h 4588775"/>
              <a:gd name="connsiteX1" fmla="*/ 4870807 w 4870807"/>
              <a:gd name="connsiteY1" fmla="*/ 0 h 4588775"/>
              <a:gd name="connsiteX2" fmla="*/ 4870807 w 4870807"/>
              <a:gd name="connsiteY2" fmla="*/ 494880 h 4588775"/>
              <a:gd name="connsiteX3" fmla="*/ 4870807 w 4870807"/>
              <a:gd name="connsiteY3" fmla="*/ 511200 h 4588775"/>
              <a:gd name="connsiteX4" fmla="*/ 4870807 w 4870807"/>
              <a:gd name="connsiteY4" fmla="*/ 3566375 h 4588775"/>
              <a:gd name="connsiteX5" fmla="*/ 4870807 w 4870807"/>
              <a:gd name="connsiteY5" fmla="*/ 4077575 h 4588775"/>
              <a:gd name="connsiteX6" fmla="*/ 4870807 w 4870807"/>
              <a:gd name="connsiteY6" fmla="*/ 4106760 h 4588775"/>
              <a:gd name="connsiteX7" fmla="*/ 4867865 w 4870807"/>
              <a:gd name="connsiteY7" fmla="*/ 4106760 h 4588775"/>
              <a:gd name="connsiteX8" fmla="*/ 4860421 w 4870807"/>
              <a:gd name="connsiteY8" fmla="*/ 4180600 h 4588775"/>
              <a:gd name="connsiteX9" fmla="*/ 4359607 w 4870807"/>
              <a:gd name="connsiteY9" fmla="*/ 4588775 h 4588775"/>
              <a:gd name="connsiteX10" fmla="*/ 0 w 4870807"/>
              <a:gd name="connsiteY10" fmla="*/ 4588774 h 4588775"/>
              <a:gd name="connsiteX11" fmla="*/ 0 w 4870807"/>
              <a:gd name="connsiteY11" fmla="*/ 4106760 h 4588775"/>
              <a:gd name="connsiteX12" fmla="*/ 0 w 4870807"/>
              <a:gd name="connsiteY12" fmla="*/ 4077575 h 4588775"/>
              <a:gd name="connsiteX13" fmla="*/ 0 w 4870807"/>
              <a:gd name="connsiteY13" fmla="*/ 1022399 h 4588775"/>
              <a:gd name="connsiteX14" fmla="*/ 0 w 4870807"/>
              <a:gd name="connsiteY14" fmla="*/ 511200 h 4588775"/>
              <a:gd name="connsiteX15" fmla="*/ 0 w 4870807"/>
              <a:gd name="connsiteY15" fmla="*/ 494880 h 4588775"/>
              <a:gd name="connsiteX16" fmla="*/ 1646 w 4870807"/>
              <a:gd name="connsiteY16" fmla="*/ 494880 h 4588775"/>
              <a:gd name="connsiteX17" fmla="*/ 10386 w 4870807"/>
              <a:gd name="connsiteY17" fmla="*/ 408175 h 4588775"/>
              <a:gd name="connsiteX18" fmla="*/ 511200 w 4870807"/>
              <a:gd name="connsiteY18" fmla="*/ 0 h 4588775"/>
            </a:gdLst>
            <a:ahLst/>
            <a:cxnLst/>
            <a:rect l="l" t="t" r="r" b="b"/>
            <a:pathLst>
              <a:path w="4870807" h="4588775">
                <a:moveTo>
                  <a:pt x="511200" y="0"/>
                </a:moveTo>
                <a:lnTo>
                  <a:pt x="4870807" y="0"/>
                </a:lnTo>
                <a:lnTo>
                  <a:pt x="4870807" y="494880"/>
                </a:lnTo>
                <a:lnTo>
                  <a:pt x="4870807" y="511200"/>
                </a:lnTo>
                <a:lnTo>
                  <a:pt x="4870807" y="3566375"/>
                </a:lnTo>
                <a:lnTo>
                  <a:pt x="4870807" y="4077575"/>
                </a:lnTo>
                <a:lnTo>
                  <a:pt x="4870807" y="4106760"/>
                </a:lnTo>
                <a:lnTo>
                  <a:pt x="4867865" y="4106760"/>
                </a:lnTo>
                <a:lnTo>
                  <a:pt x="4860421" y="4180600"/>
                </a:lnTo>
                <a:cubicBezTo>
                  <a:pt x="4812754" y="4413545"/>
                  <a:pt x="4606644" y="4588775"/>
                  <a:pt x="4359607" y="4588775"/>
                </a:cubicBezTo>
                <a:lnTo>
                  <a:pt x="0" y="4588774"/>
                </a:lnTo>
                <a:lnTo>
                  <a:pt x="0" y="4106760"/>
                </a:lnTo>
                <a:lnTo>
                  <a:pt x="0" y="4077575"/>
                </a:lnTo>
                <a:lnTo>
                  <a:pt x="0" y="1022399"/>
                </a:lnTo>
                <a:lnTo>
                  <a:pt x="0" y="511200"/>
                </a:lnTo>
                <a:lnTo>
                  <a:pt x="0" y="494880"/>
                </a:lnTo>
                <a:lnTo>
                  <a:pt x="1646" y="494880"/>
                </a:lnTo>
                <a:lnTo>
                  <a:pt x="10386" y="408175"/>
                </a:lnTo>
                <a:cubicBezTo>
                  <a:pt x="58054" y="175230"/>
                  <a:pt x="264163" y="0"/>
                  <a:pt x="511200" y="0"/>
                </a:cubicBezTo>
                <a:close/>
              </a:path>
            </a:pathLst>
          </a:custGeom>
          <a:solidFill>
            <a:schemeClr val="bg1"/>
          </a:solidFill>
          <a:ln w="254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669930" y="2946036"/>
            <a:ext cx="2498164" cy="4572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硬件架构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549640" y="3455670"/>
            <a:ext cx="2771775" cy="15824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18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硬件架构包括垃圾识别模块、数据处理模块和执行控制模块，各模块协同工作，实现垃圾的识别和分类。
垃圾识别模块最主要的就是摄像头识别功能。数据处理模块我们利用了一系列软件架构来进行高效处理。执行控制模块我们利用了传感器与执行器之间的相互配合。
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492008" y="1991791"/>
            <a:ext cx="840055" cy="840054"/>
          </a:xfrm>
          <a:prstGeom prst="ellipse">
            <a:avLst/>
          </a:prstGeom>
          <a:gradFill>
            <a:gsLst>
              <a:gs pos="67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1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20700000">
            <a:off x="9349363" y="2405392"/>
            <a:ext cx="1167491" cy="266177"/>
          </a:xfrm>
          <a:prstGeom prst="arc">
            <a:avLst>
              <a:gd name="adj1" fmla="val 20876651"/>
              <a:gd name="adj2" fmla="val 11634648"/>
            </a:avLst>
          </a:prstGeom>
          <a:noFill/>
          <a:ln w="19050" cap="sq">
            <a:gradFill>
              <a:gsLst>
                <a:gs pos="0">
                  <a:schemeClr val="bg1">
                    <a:alpha val="0"/>
                  </a:schemeClr>
                </a:gs>
                <a:gs pos="27000">
                  <a:schemeClr val="accent1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715279" y="2258842"/>
            <a:ext cx="389939" cy="341386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</a:ln>
          <a:effectLst/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94780" y="470193"/>
            <a:ext cx="10858500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硬件设计与选型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5400000">
            <a:off x="613913" y="335046"/>
            <a:ext cx="384450" cy="291475"/>
          </a:xfrm>
          <a:custGeom>
            <a:avLst/>
            <a:gdLst>
              <a:gd name="connsiteX0" fmla="*/ 0 w 2525843"/>
              <a:gd name="connsiteY0" fmla="*/ 1914995 h 1914995"/>
              <a:gd name="connsiteX1" fmla="*/ 0 w 2525843"/>
              <a:gd name="connsiteY1" fmla="*/ 1045565 h 1914995"/>
              <a:gd name="connsiteX2" fmla="*/ 1 w 2525843"/>
              <a:gd name="connsiteY2" fmla="*/ 1045565 h 1914995"/>
              <a:gd name="connsiteX3" fmla="*/ 1 w 2525843"/>
              <a:gd name="connsiteY3" fmla="*/ 0 h 1914995"/>
              <a:gd name="connsiteX4" fmla="*/ 869431 w 2525843"/>
              <a:gd name="connsiteY4" fmla="*/ 0 h 1914995"/>
              <a:gd name="connsiteX5" fmla="*/ 869431 w 2525843"/>
              <a:gd name="connsiteY5" fmla="*/ 1045565 h 1914995"/>
              <a:gd name="connsiteX6" fmla="*/ 2525843 w 2525843"/>
              <a:gd name="connsiteY6" fmla="*/ 1045565 h 1914995"/>
              <a:gd name="connsiteX7" fmla="*/ 2525842 w 2525843"/>
              <a:gd name="connsiteY7" fmla="*/ 1914995 h 1914995"/>
            </a:gdLst>
            <a:ahLst/>
            <a:cxnLst/>
            <a:rect l="l" t="t" r="r" b="b"/>
            <a:pathLst>
              <a:path w="2525843" h="1914995">
                <a:moveTo>
                  <a:pt x="0" y="1914995"/>
                </a:moveTo>
                <a:lnTo>
                  <a:pt x="0" y="1045565"/>
                </a:lnTo>
                <a:lnTo>
                  <a:pt x="1" y="1045565"/>
                </a:lnTo>
                <a:lnTo>
                  <a:pt x="1" y="0"/>
                </a:lnTo>
                <a:lnTo>
                  <a:pt x="869431" y="0"/>
                </a:lnTo>
                <a:lnTo>
                  <a:pt x="869431" y="1045565"/>
                </a:lnTo>
                <a:lnTo>
                  <a:pt x="2525843" y="1045565"/>
                </a:lnTo>
                <a:lnTo>
                  <a:pt x="2525842" y="1914995"/>
                </a:ln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78.6874015748032,&quot;left&quot;:52,&quot;top&quot;:145.25220472440944,&quot;width&quot;:85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5909B"/>
      </a:accent1>
      <a:accent2>
        <a:srgbClr val="0F9ED5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5909B"/>
      </a:accent1>
      <a:accent2>
        <a:srgbClr val="0F9ED5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5909B"/>
      </a:accent1>
      <a:accent2>
        <a:srgbClr val="0F9ED5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5909B"/>
      </a:accent1>
      <a:accent2>
        <a:srgbClr val="0F9ED5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</TotalTime>
  <Words>485</Words>
  <Application>Microsoft Office PowerPoint</Application>
  <PresentationFormat>宽屏</PresentationFormat>
  <Paragraphs>86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17</vt:i4>
      </vt:variant>
    </vt:vector>
  </HeadingPairs>
  <TitlesOfParts>
    <vt:vector size="26" baseType="lpstr">
      <vt:lpstr>Source Han Sans CN Bold</vt:lpstr>
      <vt:lpstr>OPPOSans B</vt:lpstr>
      <vt:lpstr>OPPOSans H</vt:lpstr>
      <vt:lpstr>OPPOSans R</vt:lpstr>
      <vt:lpstr>Source Han Sans</vt:lpstr>
      <vt:lpstr>Office 主题​​</vt:lpstr>
      <vt:lpstr>1_Office 主题​​</vt:lpstr>
      <vt:lpstr>2_Office 主题​​</vt:lpstr>
      <vt:lpstr>3_Office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heng</cp:lastModifiedBy>
  <cp:revision>4</cp:revision>
  <dcterms:created xsi:type="dcterms:W3CDTF">2024-11-28T14:22:00Z</dcterms:created>
  <dcterms:modified xsi:type="dcterms:W3CDTF">2024-11-29T08:09:01Z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7F4410625AC54F508C0BE6B045CEDF2D_12</vt:lpwstr>
  </property>
  <property fmtid="{D5CDD505-2E9C-101B-9397-08002B2CF9AE}" pid="3" name="KSOProductBuildVer">
    <vt:lpwstr>2052-12.1.0.19302</vt:lpwstr>
  </property>
</Properties>
</file>